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7" r:id="rId2"/>
    <p:sldId id="281" r:id="rId3"/>
    <p:sldId id="1373" r:id="rId4"/>
    <p:sldId id="1386" r:id="rId5"/>
    <p:sldId id="1387" r:id="rId6"/>
    <p:sldId id="467" r:id="rId7"/>
    <p:sldId id="1216" r:id="rId8"/>
    <p:sldId id="1389" r:id="rId9"/>
    <p:sldId id="1388" r:id="rId10"/>
    <p:sldId id="532" r:id="rId11"/>
    <p:sldId id="1380" r:id="rId12"/>
    <p:sldId id="274" r:id="rId13"/>
    <p:sldId id="1381" r:id="rId14"/>
    <p:sldId id="275" r:id="rId15"/>
    <p:sldId id="1364" r:id="rId16"/>
    <p:sldId id="1390" r:id="rId17"/>
    <p:sldId id="1365" r:id="rId18"/>
    <p:sldId id="1391" r:id="rId19"/>
    <p:sldId id="1392" r:id="rId20"/>
    <p:sldId id="1393"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183"/>
    <a:srgbClr val="FF0066"/>
    <a:srgbClr val="FF6600"/>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705" autoAdjust="0"/>
    <p:restoredTop sz="93741" autoAdjust="0"/>
  </p:normalViewPr>
  <p:slideViewPr>
    <p:cSldViewPr snapToGrid="0">
      <p:cViewPr varScale="1">
        <p:scale>
          <a:sx n="62" d="100"/>
          <a:sy n="62" d="100"/>
        </p:scale>
        <p:origin x="42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28/10/2025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18F9C9-23C1-5BFA-5CDF-269F393A538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100760E-FDCA-835D-2C3A-60C546ADEC2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527DB3F-C497-F37E-3753-1934B45CDF80}"/>
              </a:ext>
            </a:extLst>
          </p:cNvPr>
          <p:cNvSpPr>
            <a:spLocks noGrp="1"/>
          </p:cNvSpPr>
          <p:nvPr>
            <p:ph type="body" idx="1"/>
          </p:nvPr>
        </p:nvSpPr>
        <p:spPr/>
        <p:txBody>
          <a:bodyPr/>
          <a:lstStyle/>
          <a:p>
            <a:r>
              <a:rPr lang="fr-FR" dirty="0"/>
              <a:t>CP – Dans la mare du zoo, il y a 7 animaux : 3 crocodiles et des tortues. Combien y a-t-il de tortues ?</a:t>
            </a:r>
          </a:p>
          <a:p>
            <a:r>
              <a:rPr lang="fr-FR" dirty="0"/>
              <a:t>– Il y a 10 crayons dans le pot : 6 crayons sont noirs et les autres sont bleus. Combien y a-t-il de crayons bleus ?</a:t>
            </a:r>
          </a:p>
          <a:p>
            <a:r>
              <a:rPr lang="fr-FR" dirty="0"/>
              <a:t>– Dans le sachet, il y a 9 biscuits : 5 au chocolat et les autres à la vanille. Combien de biscuits à la vanille y a-t-il ?</a:t>
            </a:r>
          </a:p>
          <a:p>
            <a:r>
              <a:rPr lang="fr-FR" dirty="0"/>
              <a:t>CE1 – P3</a:t>
            </a:r>
          </a:p>
        </p:txBody>
      </p:sp>
      <p:sp>
        <p:nvSpPr>
          <p:cNvPr id="4" name="Espace réservé du numéro de diapositive 3">
            <a:extLst>
              <a:ext uri="{FF2B5EF4-FFF2-40B4-BE49-F238E27FC236}">
                <a16:creationId xmlns:a16="http://schemas.microsoft.com/office/drawing/2014/main" id="{406CCBB4-39C6-0116-A49F-CA19A708F2EF}"/>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3688587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A9CEF1-98F3-DD5B-14C8-F9C90D481F2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D7CFA36-FE3C-156A-97FC-4323645FD9D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48A48D0-59BC-5C00-3781-944285506A2C}"/>
              </a:ext>
            </a:extLst>
          </p:cNvPr>
          <p:cNvSpPr>
            <a:spLocks noGrp="1"/>
          </p:cNvSpPr>
          <p:nvPr>
            <p:ph type="body" idx="1"/>
          </p:nvPr>
        </p:nvSpPr>
        <p:spPr/>
        <p:txBody>
          <a:bodyPr/>
          <a:lstStyle/>
          <a:p>
            <a:r>
              <a:rPr lang="fr-FR" dirty="0"/>
              <a:t>CP - Treize      20 + 7             3 dizaines et 4 unités             8 unités et 4 dizaines             5 dizaines                50 + 2</a:t>
            </a:r>
          </a:p>
        </p:txBody>
      </p:sp>
      <p:sp>
        <p:nvSpPr>
          <p:cNvPr id="4" name="Espace réservé du numéro de diapositive 3">
            <a:extLst>
              <a:ext uri="{FF2B5EF4-FFF2-40B4-BE49-F238E27FC236}">
                <a16:creationId xmlns:a16="http://schemas.microsoft.com/office/drawing/2014/main" id="{87CF86B7-F4F7-7339-EA29-368B2DFC11B7}"/>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1722760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4129DC-6C17-5029-5325-0E8A004FDA8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268118A-0A79-A4E0-664B-302AA54BA33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252F024-F2E2-EBE7-F087-2A215CB659A3}"/>
              </a:ext>
            </a:extLst>
          </p:cNvPr>
          <p:cNvSpPr>
            <a:spLocks noGrp="1"/>
          </p:cNvSpPr>
          <p:nvPr>
            <p:ph type="body" idx="1"/>
          </p:nvPr>
        </p:nvSpPr>
        <p:spPr/>
        <p:txBody>
          <a:bodyPr/>
          <a:lstStyle/>
          <a:p>
            <a:r>
              <a:rPr lang="fr-FR" dirty="0"/>
              <a:t>CP - Corriger collectivement en rappelant l’écriture donnée oralement et le résultat (13 ; 27 ; 34 ; 48 ; 50 ; 52).</a:t>
            </a:r>
          </a:p>
          <a:p>
            <a:r>
              <a:rPr lang="fr-FR" dirty="0"/>
              <a:t>CE1 - Afficher le diaporama APP S38. Lire le problème. Expliciter collectivement à laquelle des stratégies étudiées il correspond (stratégie P2 du Cahier de stratégies ). Laisser 3-4 min aux élèves pour le résoudre dans leur cahier. Corriger collectivement à partir du diaporama. Expliquer ensuite aux élèves : Dans ce problème, il fallait ajouter 9 au nombre. Ce n’est pas une opération facile à faire. Vous allez apprendre une stratégie pour le faire rapidement, sans vous tromper. Expliciter la stratégie à partir de l’animation de la diapositive suivante.</a:t>
            </a:r>
          </a:p>
        </p:txBody>
      </p:sp>
      <p:sp>
        <p:nvSpPr>
          <p:cNvPr id="4" name="Espace réservé du numéro de diapositive 3">
            <a:extLst>
              <a:ext uri="{FF2B5EF4-FFF2-40B4-BE49-F238E27FC236}">
                <a16:creationId xmlns:a16="http://schemas.microsoft.com/office/drawing/2014/main" id="{F9E9986B-DE0A-684F-376F-167F21CE43F7}"/>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361028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63644-D4E4-1804-F19D-E4DC4F5F32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8A504BE-21A4-F26A-125B-04FDFAF9AB0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4658D05-18C5-03B1-4A1E-1A1C1993F222}"/>
              </a:ext>
            </a:extLst>
          </p:cNvPr>
          <p:cNvSpPr>
            <a:spLocks noGrp="1"/>
          </p:cNvSpPr>
          <p:nvPr>
            <p:ph type="body" idx="1"/>
          </p:nvPr>
        </p:nvSpPr>
        <p:spPr/>
        <p:txBody>
          <a:bodyPr/>
          <a:lstStyle/>
          <a:p>
            <a:r>
              <a:rPr lang="fr-FR" dirty="0"/>
              <a:t>CP - Présenter le mini-fichier Le livre des nombres 2 : C’est un nouveau mini-fichier. Le distribuer, rappeler les règles de fonctionnement et faire écrire le prénom. Expliquer que ce nouveau mini- fichier prend la suite du précédent et qu’il va servir à : apprendre à lire, écrire, représenter, comparer les nombres jusqu’à 59. Expliciter la consigne des exercices 1 et 2. Les élèves les réalisent en autonomie. Corriger individuellement en rappelant la règle d’échanges : Une dizaine, c’est dix unités. autonomie Pour aider les élèves en difficulté, on peut leur donner du matériel (cartons-nombres, tableau D/U) et leur demander d’écrire la représentation chiffrée dans le mini-fichier.</a:t>
            </a:r>
          </a:p>
        </p:txBody>
      </p:sp>
      <p:sp>
        <p:nvSpPr>
          <p:cNvPr id="4" name="Espace réservé du numéro de diapositive 3">
            <a:extLst>
              <a:ext uri="{FF2B5EF4-FFF2-40B4-BE49-F238E27FC236}">
                <a16:creationId xmlns:a16="http://schemas.microsoft.com/office/drawing/2014/main" id="{6395F484-A3D5-2EF8-C3A7-762573B62940}"/>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40970849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C00A47-F7BB-1424-2DCE-6AF41005978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BC19FA3-87F5-F3DF-3DB9-C903F1976E5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6BC3C88-49BA-319B-E061-F1BC507573A4}"/>
              </a:ext>
            </a:extLst>
          </p:cNvPr>
          <p:cNvSpPr>
            <a:spLocks noGrp="1"/>
          </p:cNvSpPr>
          <p:nvPr>
            <p:ph type="body" idx="1"/>
          </p:nvPr>
        </p:nvSpPr>
        <p:spPr/>
        <p:txBody>
          <a:bodyPr/>
          <a:lstStyle/>
          <a:p>
            <a:r>
              <a:rPr lang="fr-FR" dirty="0"/>
              <a:t>CE1 - Expliquer ensuite aux élèves : Dans ce problème, il fallait ajouter 9 au nombre. Ce n’est pas une opération facile à faire. Vous allez apprendre une stratégie pour le faire rapidement, sans vous tromper. Expliciter la stratégie à partir de l’animation de la diapositive suivante.</a:t>
            </a:r>
          </a:p>
        </p:txBody>
      </p:sp>
      <p:sp>
        <p:nvSpPr>
          <p:cNvPr id="4" name="Espace réservé du numéro de diapositive 3">
            <a:extLst>
              <a:ext uri="{FF2B5EF4-FFF2-40B4-BE49-F238E27FC236}">
                <a16:creationId xmlns:a16="http://schemas.microsoft.com/office/drawing/2014/main" id="{E43395F8-5D39-8308-F63B-F5BBF1718FA4}"/>
              </a:ext>
            </a:extLst>
          </p:cNvPr>
          <p:cNvSpPr>
            <a:spLocks noGrp="1"/>
          </p:cNvSpPr>
          <p:nvPr>
            <p:ph type="sldNum" sz="quarter" idx="5"/>
          </p:nvPr>
        </p:nvSpPr>
        <p:spPr/>
        <p:txBody>
          <a:bodyPr/>
          <a:lstStyle/>
          <a:p>
            <a:fld id="{6346C204-3D0E-43E8-BBCD-7E99DCEB2462}" type="slidenum">
              <a:rPr lang="fr-FR" smtClean="0"/>
              <a:t>18</a:t>
            </a:fld>
            <a:endParaRPr lang="fr-FR"/>
          </a:p>
        </p:txBody>
      </p:sp>
    </p:spTree>
    <p:extLst>
      <p:ext uri="{BB962C8B-B14F-4D97-AF65-F5344CB8AC3E}">
        <p14:creationId xmlns:p14="http://schemas.microsoft.com/office/powerpoint/2010/main" val="365775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0A1AFB-B62A-7C48-CF5E-E385E2DD5F8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21CF2DE-CCC0-E743-6470-DB196D7ADE0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E073901-54F0-78D7-D276-069A15C6ABC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B1B38060-8992-1D91-3284-2FAB3ACAA03A}"/>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2106040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AEE17-2A52-BA27-7967-972F423A926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BC24384-4814-9DE7-8BCB-06D30E86B98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81B25F8-7B0C-C816-6D0C-0D85B0A916B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AFAE072-465B-11B1-713D-9751B4F5DFC4}"/>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2012261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D3C077-31FD-4F78-6564-A14240121B3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B355E50-3289-8448-4441-AF7EC88C28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0AD0F7F-1D3F-EA6D-6EE4-537DA995560C}"/>
              </a:ext>
            </a:extLst>
          </p:cNvPr>
          <p:cNvSpPr>
            <a:spLocks noGrp="1"/>
          </p:cNvSpPr>
          <p:nvPr>
            <p:ph type="body" idx="1"/>
          </p:nvPr>
        </p:nvSpPr>
        <p:spPr/>
        <p:txBody>
          <a:bodyPr/>
          <a:lstStyle/>
          <a:p>
            <a:r>
              <a:rPr lang="fr-FR" dirty="0"/>
              <a:t>CP - Corriger en expliquant qu’il s’agit de chercher l’addition à trou «17 + … = 20». </a:t>
            </a:r>
          </a:p>
        </p:txBody>
      </p:sp>
      <p:sp>
        <p:nvSpPr>
          <p:cNvPr id="4" name="Espace réservé du numéro de diapositive 3">
            <a:extLst>
              <a:ext uri="{FF2B5EF4-FFF2-40B4-BE49-F238E27FC236}">
                <a16:creationId xmlns:a16="http://schemas.microsoft.com/office/drawing/2014/main" id="{9C259168-C415-9E65-5214-EBB543273378}"/>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3759606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BDF243-1491-920D-ED34-09BBEB3D291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28D9D7A-2621-B9E1-6588-869BF23E97C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3C6B57E-0B17-9AF0-4345-3515035C6C49}"/>
              </a:ext>
            </a:extLst>
          </p:cNvPr>
          <p:cNvSpPr>
            <a:spLocks noGrp="1"/>
          </p:cNvSpPr>
          <p:nvPr>
            <p:ph type="body" idx="1"/>
          </p:nvPr>
        </p:nvSpPr>
        <p:spPr/>
        <p:txBody>
          <a:bodyPr/>
          <a:lstStyle/>
          <a:p>
            <a:r>
              <a:rPr lang="fr-FR" dirty="0"/>
              <a:t>CP - Corriger en expliquant qu’il s’agit de chercher l’addition à trou «26 + … = 30». </a:t>
            </a:r>
          </a:p>
        </p:txBody>
      </p:sp>
      <p:sp>
        <p:nvSpPr>
          <p:cNvPr id="4" name="Espace réservé du numéro de diapositive 3">
            <a:extLst>
              <a:ext uri="{FF2B5EF4-FFF2-40B4-BE49-F238E27FC236}">
                <a16:creationId xmlns:a16="http://schemas.microsoft.com/office/drawing/2014/main" id="{748D73B2-DB6D-3C3B-96DD-1F7A38CD759E}"/>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775929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02E03-80BC-C58B-DE31-77195649DD2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885ECD1-1E48-A841-880A-CC9FA161B0A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160C1C6-537B-DEF7-E6AA-69AC2B03979B}"/>
              </a:ext>
            </a:extLst>
          </p:cNvPr>
          <p:cNvSpPr>
            <a:spLocks noGrp="1"/>
          </p:cNvSpPr>
          <p:nvPr>
            <p:ph type="body" idx="1"/>
          </p:nvPr>
        </p:nvSpPr>
        <p:spPr/>
        <p:txBody>
          <a:bodyPr/>
          <a:lstStyle/>
          <a:p>
            <a:r>
              <a:rPr lang="fr-FR" dirty="0"/>
              <a:t>CP - Corriger en expliquant qu’il s’agit de chercher l’addition à trou «35 + … = 40». </a:t>
            </a:r>
          </a:p>
          <a:p>
            <a:r>
              <a:rPr lang="fr-FR" dirty="0"/>
              <a:t>Ce rituel vise à comprendre des notions complexes: le repérage d’une position, la visualisation men tale de la file numérique (visualisation forcée en interdisant de toucher le jeton), le lien entre le rang et le nombre d’éléments qui précèdent… La procédure sera institutionnalisée avec la droite graduée en PÉRIODE 5.</a:t>
            </a:r>
          </a:p>
          <a:p>
            <a:r>
              <a:rPr lang="fr-FR" dirty="0"/>
              <a:t>CE1 - Corriger collectivement en explicitant la procédure de rangement : Je cherche le plus petit des 5 nombres, c’est 116, puis je cherche le plus petit des 4 nombres restants, etc.</a:t>
            </a:r>
          </a:p>
        </p:txBody>
      </p:sp>
      <p:sp>
        <p:nvSpPr>
          <p:cNvPr id="4" name="Espace réservé du numéro de diapositive 3">
            <a:extLst>
              <a:ext uri="{FF2B5EF4-FFF2-40B4-BE49-F238E27FC236}">
                <a16:creationId xmlns:a16="http://schemas.microsoft.com/office/drawing/2014/main" id="{9B21390F-C81A-A7BF-441E-D442AC5AAC99}"/>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49320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265EB5-D856-D744-A1BA-DD8FAC1F38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DBFBFD-1B61-ACD2-A880-EC7CA12B37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E6C63F3-42CA-0228-870F-54ABA3E37C3E}"/>
              </a:ext>
            </a:extLst>
          </p:cNvPr>
          <p:cNvSpPr>
            <a:spLocks noGrp="1"/>
          </p:cNvSpPr>
          <p:nvPr>
            <p:ph type="body" idx="1"/>
          </p:nvPr>
        </p:nvSpPr>
        <p:spPr/>
        <p:txBody>
          <a:bodyPr/>
          <a:lstStyle/>
          <a:p>
            <a:r>
              <a:rPr lang="fr-FR" dirty="0"/>
              <a:t>CE1 - Distribuer la fiche élève Suivi tables addition. Expliquer son fonctionnement: les élèves se mettent en binômes: l’un dispose de la fiche, l’autre de son ardoise. Celui qui a la fiche (et la leçon) interroge son camarade et lui demande 10 calculs (un dans chaque table). Il com </a:t>
            </a:r>
            <a:r>
              <a:rPr lang="fr-FR" dirty="0" err="1"/>
              <a:t>plète</a:t>
            </a:r>
            <a:r>
              <a:rPr lang="fr-FR" dirty="0"/>
              <a:t> la fiche en coloriant la bulle pour chaque calcul demandé (vert si c’est bon, rouge sinon), puis les rôles sont intervertis.</a:t>
            </a:r>
          </a:p>
        </p:txBody>
      </p:sp>
      <p:sp>
        <p:nvSpPr>
          <p:cNvPr id="4" name="Espace réservé du numéro de diapositive 3">
            <a:extLst>
              <a:ext uri="{FF2B5EF4-FFF2-40B4-BE49-F238E27FC236}">
                <a16:creationId xmlns:a16="http://schemas.microsoft.com/office/drawing/2014/main" id="{A336E15E-79E6-C36E-6F00-4AAA3E31245B}"/>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2974732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CED92-202E-6467-29F0-FA558176268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E648B13-5CEA-0130-0BA5-0476FB09AFC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25AF745-D8C8-E736-21FE-DE4F3C42749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F5B8015-CB18-CEFD-6170-7BECA2DFDE63}"/>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1176745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AC3262-DD86-8B3A-794D-4EBA126D87B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C497E65-912E-08FC-0829-B13F31822E7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B0FF84A-5154-28E5-F6A0-955DCC37D664}"/>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799FCA5E-FBAD-AD23-E0D2-FE7A02BEBF13}"/>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2803753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ACF95-54CC-1145-3AE7-1231BD7DA26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2E963B0-0074-B4D2-1D89-325C16668C8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72DD9B4-4562-1724-D71D-95B5FE89D42C}"/>
              </a:ext>
            </a:extLst>
          </p:cNvPr>
          <p:cNvSpPr>
            <a:spLocks noGrp="1"/>
          </p:cNvSpPr>
          <p:nvPr>
            <p:ph type="body" idx="1"/>
          </p:nvPr>
        </p:nvSpPr>
        <p:spPr/>
        <p:txBody>
          <a:bodyPr/>
          <a:lstStyle/>
          <a:p>
            <a:r>
              <a:rPr lang="fr-FR" dirty="0"/>
              <a:t>CP – La classe de CP compte 8 élèves qui font du sport. 5 font du football, les autres de la danse. Combien d’enfants font de la danse ?</a:t>
            </a:r>
          </a:p>
          <a:p>
            <a:r>
              <a:rPr lang="fr-FR" dirty="0"/>
              <a:t>CE1 – La classe de CP compte 18 élèves qui font du sport. 10 font du football, les autres de la danse. Combien d’enfants font de la danse ?</a:t>
            </a:r>
          </a:p>
        </p:txBody>
      </p:sp>
      <p:sp>
        <p:nvSpPr>
          <p:cNvPr id="4" name="Espace réservé du numéro de diapositive 3">
            <a:extLst>
              <a:ext uri="{FF2B5EF4-FFF2-40B4-BE49-F238E27FC236}">
                <a16:creationId xmlns:a16="http://schemas.microsoft.com/office/drawing/2014/main" id="{D5628F72-BEB8-BF64-4BCF-82ADA1FBBE0F}"/>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1121878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CP – Dans la mare du zoo, il y a 7 animaux : 3 crocodiles et des tortues. Combien y a-t-il de tortues ?</a:t>
            </a:r>
          </a:p>
          <a:p>
            <a:r>
              <a:rPr lang="fr-FR" dirty="0"/>
              <a:t>– Il y a 10 crayons dans le pot : 6 crayons sont noirs et les autres sont bleus. Combien y a-t-il de crayons bleus ?</a:t>
            </a:r>
          </a:p>
          <a:p>
            <a:r>
              <a:rPr lang="fr-FR" dirty="0"/>
              <a:t>– Dans le sachet, il y a 9 biscuits : 5 au chocolat et les autres à la vanille. Combien de biscuits à la vanille y a-t-il ?</a:t>
            </a:r>
          </a:p>
          <a:p>
            <a:r>
              <a:rPr lang="fr-FR" dirty="0"/>
              <a:t>CE1 – P4</a:t>
            </a:r>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909477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énoncé 1/2">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091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28/10/2025</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28/10/2025</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4.pn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2</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38</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80980" y="2078315"/>
              <a:ext cx="8137133" cy="1962817"/>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en une étape de type parties-tout </a:t>
              </a:r>
            </a:p>
            <a:p>
              <a:pPr marL="457200" indent="-457200">
                <a:buFont typeface="Wingdings" panose="05000000000000000000" pitchFamily="2" charset="2"/>
                <a:buChar char="è"/>
              </a:pPr>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E72BF7-A7FA-2402-D8BA-F1853C4B061A}"/>
            </a:ext>
          </a:extLst>
        </p:cNvPr>
        <p:cNvGrpSpPr/>
        <p:nvPr/>
      </p:nvGrpSpPr>
      <p:grpSpPr>
        <a:xfrm>
          <a:off x="0" y="0"/>
          <a:ext cx="0" cy="0"/>
          <a:chOff x="0" y="0"/>
          <a:chExt cx="0" cy="0"/>
        </a:xfrm>
      </p:grpSpPr>
      <p:sp>
        <p:nvSpPr>
          <p:cNvPr id="12" name="Shape 105">
            <a:extLst>
              <a:ext uri="{FF2B5EF4-FFF2-40B4-BE49-F238E27FC236}">
                <a16:creationId xmlns:a16="http://schemas.microsoft.com/office/drawing/2014/main" id="{89DB8FDC-0625-A3A1-17B0-F62189463F5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F4B183"/>
          </a:solidFill>
          <a:ln w="0" cap="flat">
            <a:solidFill>
              <a:schemeClr val="bg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4" name="Image 3">
            <a:extLst>
              <a:ext uri="{FF2B5EF4-FFF2-40B4-BE49-F238E27FC236}">
                <a16:creationId xmlns:a16="http://schemas.microsoft.com/office/drawing/2014/main" id="{F5AF0DAD-1225-1BE8-8462-AEF28F882614}"/>
              </a:ext>
            </a:extLst>
          </p:cNvPr>
          <p:cNvPicPr>
            <a:picLocks noChangeAspect="1"/>
          </p:cNvPicPr>
          <p:nvPr/>
        </p:nvPicPr>
        <p:blipFill>
          <a:blip r:embed="rId3"/>
          <a:srcRect t="13596" b="13650"/>
          <a:stretch>
            <a:fillRect/>
          </a:stretch>
        </p:blipFill>
        <p:spPr>
          <a:xfrm>
            <a:off x="5426583" y="311115"/>
            <a:ext cx="1038797" cy="755747"/>
          </a:xfrm>
          <a:prstGeom prst="rect">
            <a:avLst/>
          </a:prstGeom>
        </p:spPr>
      </p:pic>
      <p:sp>
        <p:nvSpPr>
          <p:cNvPr id="8" name="ZoneTexte 7">
            <a:extLst>
              <a:ext uri="{FF2B5EF4-FFF2-40B4-BE49-F238E27FC236}">
                <a16:creationId xmlns:a16="http://schemas.microsoft.com/office/drawing/2014/main" id="{956AE0FA-D2A6-D8D4-7015-84451C8EF467}"/>
              </a:ext>
            </a:extLst>
          </p:cNvPr>
          <p:cNvSpPr txBox="1"/>
          <p:nvPr/>
        </p:nvSpPr>
        <p:spPr>
          <a:xfrm>
            <a:off x="1581893" y="2305615"/>
            <a:ext cx="9452552" cy="3108543"/>
          </a:xfrm>
          <a:prstGeom prst="rect">
            <a:avLst/>
          </a:prstGeom>
          <a:noFill/>
        </p:spPr>
        <p:txBody>
          <a:bodyPr wrap="square" rtlCol="0">
            <a:spAutoFit/>
          </a:bodyPr>
          <a:lstStyle/>
          <a:p>
            <a:r>
              <a:rPr lang="fr-FR" sz="2800" dirty="0"/>
              <a:t>Tu vas résoudre un problème oral. </a:t>
            </a:r>
          </a:p>
          <a:p>
            <a:endParaRPr lang="fr-FR" sz="2800" dirty="0"/>
          </a:p>
          <a:p>
            <a:r>
              <a:rPr lang="fr-FR" sz="2800" dirty="0"/>
              <a:t>Il sera lu deux fois.</a:t>
            </a:r>
          </a:p>
          <a:p>
            <a:endParaRPr lang="fr-FR" sz="2800" dirty="0"/>
          </a:p>
          <a:p>
            <a:r>
              <a:rPr lang="fr-FR" sz="2800" dirty="0"/>
              <a:t>Tu dois identifier la stratégie de référence</a:t>
            </a:r>
          </a:p>
          <a:p>
            <a:r>
              <a:rPr lang="fr-FR" sz="2800" dirty="0"/>
              <a:t> </a:t>
            </a:r>
          </a:p>
          <a:p>
            <a:r>
              <a:rPr lang="fr-FR" sz="2800" dirty="0"/>
              <a:t>Tu dois faire une représentation ou un calcul en plus du résultat.</a:t>
            </a:r>
            <a:endParaRPr lang="fr-FR" sz="2600" dirty="0"/>
          </a:p>
        </p:txBody>
      </p:sp>
      <p:pic>
        <p:nvPicPr>
          <p:cNvPr id="10" name="Image 9">
            <a:extLst>
              <a:ext uri="{FF2B5EF4-FFF2-40B4-BE49-F238E27FC236}">
                <a16:creationId xmlns:a16="http://schemas.microsoft.com/office/drawing/2014/main" id="{D9B5EC79-0638-A4A9-B8BE-0EC4B7F9F45C}"/>
              </a:ext>
            </a:extLst>
          </p:cNvPr>
          <p:cNvPicPr>
            <a:picLocks noChangeAspect="1"/>
          </p:cNvPicPr>
          <p:nvPr/>
        </p:nvPicPr>
        <p:blipFill>
          <a:blip r:embed="rId4"/>
          <a:stretch>
            <a:fillRect/>
          </a:stretch>
        </p:blipFill>
        <p:spPr>
          <a:xfrm>
            <a:off x="10749077" y="100078"/>
            <a:ext cx="1100214" cy="1663316"/>
          </a:xfrm>
          <a:prstGeom prst="rect">
            <a:avLst/>
          </a:prstGeom>
        </p:spPr>
      </p:pic>
      <p:pic>
        <p:nvPicPr>
          <p:cNvPr id="11" name="Image 10">
            <a:extLst>
              <a:ext uri="{FF2B5EF4-FFF2-40B4-BE49-F238E27FC236}">
                <a16:creationId xmlns:a16="http://schemas.microsoft.com/office/drawing/2014/main" id="{6FFBB44D-E872-C7E8-36FF-8D1EB2E0611A}"/>
              </a:ext>
            </a:extLst>
          </p:cNvPr>
          <p:cNvPicPr>
            <a:picLocks noChangeAspect="1"/>
          </p:cNvPicPr>
          <p:nvPr/>
        </p:nvPicPr>
        <p:blipFill>
          <a:blip r:embed="rId5"/>
          <a:stretch>
            <a:fillRect/>
          </a:stretch>
        </p:blipFill>
        <p:spPr>
          <a:xfrm>
            <a:off x="757723" y="196524"/>
            <a:ext cx="1175682" cy="1680447"/>
          </a:xfrm>
          <a:prstGeom prst="rect">
            <a:avLst/>
          </a:prstGeom>
        </p:spPr>
      </p:pic>
    </p:spTree>
    <p:extLst>
      <p:ext uri="{BB962C8B-B14F-4D97-AF65-F5344CB8AC3E}">
        <p14:creationId xmlns:p14="http://schemas.microsoft.com/office/powerpoint/2010/main" val="3458369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93740187-211E-C653-6EA3-C74677AC89F6}"/>
              </a:ext>
            </a:extLst>
          </p:cNvPr>
          <p:cNvCxnSpPr>
            <a:cxnSpLocks/>
          </p:cNvCxnSpPr>
          <p:nvPr/>
        </p:nvCxnSpPr>
        <p:spPr>
          <a:xfrm>
            <a:off x="6096000" y="2130458"/>
            <a:ext cx="0" cy="4298622"/>
          </a:xfrm>
          <a:prstGeom prst="line">
            <a:avLst/>
          </a:prstGeom>
          <a:ln w="57150"/>
        </p:spPr>
        <p:style>
          <a:lnRef idx="1">
            <a:schemeClr val="dk1"/>
          </a:lnRef>
          <a:fillRef idx="0">
            <a:schemeClr val="dk1"/>
          </a:fillRef>
          <a:effectRef idx="0">
            <a:schemeClr val="dk1"/>
          </a:effectRef>
          <a:fontRef idx="minor">
            <a:schemeClr val="tx1"/>
          </a:fontRef>
        </p:style>
      </p:cxnSp>
      <p:sp>
        <p:nvSpPr>
          <p:cNvPr id="12" name="Shape 105">
            <a:extLst>
              <a:ext uri="{FF2B5EF4-FFF2-40B4-BE49-F238E27FC236}">
                <a16:creationId xmlns:a16="http://schemas.microsoft.com/office/drawing/2014/main" id="{9B0F19B4-1743-928B-8191-D3193F7E16E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F4B183"/>
          </a:solidFill>
          <a:ln w="0" cap="flat">
            <a:solidFill>
              <a:schemeClr val="bg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7" name="ZoneTexte 6">
            <a:extLst>
              <a:ext uri="{FF2B5EF4-FFF2-40B4-BE49-F238E27FC236}">
                <a16:creationId xmlns:a16="http://schemas.microsoft.com/office/drawing/2014/main" id="{7A886B98-BFED-7EEE-1A79-846D9A9DE688}"/>
              </a:ext>
            </a:extLst>
          </p:cNvPr>
          <p:cNvSpPr txBox="1"/>
          <p:nvPr/>
        </p:nvSpPr>
        <p:spPr>
          <a:xfrm>
            <a:off x="6306359" y="3173087"/>
            <a:ext cx="560659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 le </a:t>
            </a:r>
            <a:r>
              <a:rPr lang="fr-FR" sz="2600" b="1" dirty="0"/>
              <a:t>problème 17</a:t>
            </a:r>
          </a:p>
          <a:p>
            <a:r>
              <a:rPr lang="fr-FR" sz="2600" b="1" dirty="0"/>
              <a:t>3/ </a:t>
            </a:r>
            <a:r>
              <a:rPr lang="fr-FR" sz="2600" dirty="0"/>
              <a:t>Que faut-il chercher ?</a:t>
            </a:r>
          </a:p>
          <a:p>
            <a:r>
              <a:rPr lang="fr-FR" sz="2600" b="1" dirty="0"/>
              <a:t>4/ </a:t>
            </a:r>
            <a:r>
              <a:rPr lang="fr-FR" sz="2600" dirty="0"/>
              <a:t>A quelle stratégie se réfère-t-il ?</a:t>
            </a:r>
            <a:endParaRPr lang="fr-FR" sz="2600" b="1" dirty="0"/>
          </a:p>
          <a:p>
            <a:r>
              <a:rPr lang="fr-FR" sz="2600" b="1" dirty="0"/>
              <a:t>4/ </a:t>
            </a:r>
            <a:r>
              <a:rPr lang="fr-FR" sz="2600" dirty="0"/>
              <a:t>Résous le problème</a:t>
            </a:r>
            <a:endParaRPr lang="fr-FR" sz="2600" b="1" dirty="0"/>
          </a:p>
        </p:txBody>
      </p:sp>
      <p:pic>
        <p:nvPicPr>
          <p:cNvPr id="9" name="Image 8">
            <a:extLst>
              <a:ext uri="{FF2B5EF4-FFF2-40B4-BE49-F238E27FC236}">
                <a16:creationId xmlns:a16="http://schemas.microsoft.com/office/drawing/2014/main" id="{AAD4F0E5-786F-5AB8-B315-F9F4197542F7}"/>
              </a:ext>
            </a:extLst>
          </p:cNvPr>
          <p:cNvPicPr>
            <a:picLocks noChangeAspect="1"/>
          </p:cNvPicPr>
          <p:nvPr/>
        </p:nvPicPr>
        <p:blipFill>
          <a:blip r:embed="rId3"/>
          <a:stretch>
            <a:fillRect/>
          </a:stretch>
        </p:blipFill>
        <p:spPr>
          <a:xfrm>
            <a:off x="10560829" y="196524"/>
            <a:ext cx="1352120" cy="1889930"/>
          </a:xfrm>
          <a:prstGeom prst="rect">
            <a:avLst/>
          </a:prstGeom>
        </p:spPr>
      </p:pic>
      <p:pic>
        <p:nvPicPr>
          <p:cNvPr id="10" name="Image 9">
            <a:extLst>
              <a:ext uri="{FF2B5EF4-FFF2-40B4-BE49-F238E27FC236}">
                <a16:creationId xmlns:a16="http://schemas.microsoft.com/office/drawing/2014/main" id="{2DC880A4-0A7D-31FE-D973-2D5ADFEB143E}"/>
              </a:ext>
            </a:extLst>
          </p:cNvPr>
          <p:cNvPicPr>
            <a:picLocks noChangeAspect="1"/>
          </p:cNvPicPr>
          <p:nvPr/>
        </p:nvPicPr>
        <p:blipFill>
          <a:blip r:embed="rId4"/>
          <a:stretch>
            <a:fillRect/>
          </a:stretch>
        </p:blipFill>
        <p:spPr>
          <a:xfrm>
            <a:off x="9279873" y="196524"/>
            <a:ext cx="1100214" cy="1663316"/>
          </a:xfrm>
          <a:prstGeom prst="rect">
            <a:avLst/>
          </a:prstGeom>
        </p:spPr>
      </p:pic>
      <p:pic>
        <p:nvPicPr>
          <p:cNvPr id="4" name="Image 3">
            <a:extLst>
              <a:ext uri="{FF2B5EF4-FFF2-40B4-BE49-F238E27FC236}">
                <a16:creationId xmlns:a16="http://schemas.microsoft.com/office/drawing/2014/main" id="{D7F67971-5D05-E4B6-45D0-867A15A5360F}"/>
              </a:ext>
            </a:extLst>
          </p:cNvPr>
          <p:cNvPicPr>
            <a:picLocks noChangeAspect="1"/>
          </p:cNvPicPr>
          <p:nvPr/>
        </p:nvPicPr>
        <p:blipFill>
          <a:blip r:embed="rId5"/>
          <a:srcRect t="13596" b="13650"/>
          <a:stretch>
            <a:fillRect/>
          </a:stretch>
        </p:blipFill>
        <p:spPr>
          <a:xfrm>
            <a:off x="1103259" y="253146"/>
            <a:ext cx="1038797" cy="755747"/>
          </a:xfrm>
          <a:prstGeom prst="rect">
            <a:avLst/>
          </a:prstGeom>
        </p:spPr>
      </p:pic>
      <p:sp>
        <p:nvSpPr>
          <p:cNvPr id="2" name="ZoneTexte 1">
            <a:extLst>
              <a:ext uri="{FF2B5EF4-FFF2-40B4-BE49-F238E27FC236}">
                <a16:creationId xmlns:a16="http://schemas.microsoft.com/office/drawing/2014/main" id="{5B64C20D-F47B-347F-39D3-A19429759EC0}"/>
              </a:ext>
            </a:extLst>
          </p:cNvPr>
          <p:cNvSpPr txBox="1"/>
          <p:nvPr/>
        </p:nvSpPr>
        <p:spPr>
          <a:xfrm>
            <a:off x="195209" y="2305615"/>
            <a:ext cx="5690433" cy="3970318"/>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endParaRPr lang="fr-FR" sz="2800" dirty="0"/>
          </a:p>
          <a:p>
            <a:r>
              <a:rPr lang="fr-FR" sz="2800" dirty="0"/>
              <a:t>Tu dois identifier la stratégie de référence</a:t>
            </a:r>
          </a:p>
          <a:p>
            <a:r>
              <a:rPr lang="fr-FR" sz="2800" dirty="0"/>
              <a:t> </a:t>
            </a:r>
          </a:p>
          <a:p>
            <a:r>
              <a:rPr lang="fr-FR" sz="2800" dirty="0"/>
              <a:t>Tu dois faire une représentation ou un calcul en plus du résultat.</a:t>
            </a:r>
            <a:endParaRPr lang="fr-FR" sz="2600" dirty="0"/>
          </a:p>
        </p:txBody>
      </p:sp>
    </p:spTree>
    <p:extLst>
      <p:ext uri="{BB962C8B-B14F-4D97-AF65-F5344CB8AC3E}">
        <p14:creationId xmlns:p14="http://schemas.microsoft.com/office/powerpoint/2010/main" val="886547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727A0-9B6F-4F8A-D4E3-3F00B0E4F2A2}"/>
            </a:ext>
          </a:extLst>
        </p:cNvPr>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8DE0CFFB-198D-9D71-7431-F5EC0276C3FD}"/>
              </a:ext>
            </a:extLst>
          </p:cNvPr>
          <p:cNvCxnSpPr>
            <a:cxnSpLocks/>
          </p:cNvCxnSpPr>
          <p:nvPr/>
        </p:nvCxnSpPr>
        <p:spPr>
          <a:xfrm>
            <a:off x="6096000" y="2130458"/>
            <a:ext cx="0" cy="4298622"/>
          </a:xfrm>
          <a:prstGeom prst="line">
            <a:avLst/>
          </a:prstGeom>
          <a:ln w="57150"/>
        </p:spPr>
        <p:style>
          <a:lnRef idx="1">
            <a:schemeClr val="dk1"/>
          </a:lnRef>
          <a:fillRef idx="0">
            <a:schemeClr val="dk1"/>
          </a:fillRef>
          <a:effectRef idx="0">
            <a:schemeClr val="dk1"/>
          </a:effectRef>
          <a:fontRef idx="minor">
            <a:schemeClr val="tx1"/>
          </a:fontRef>
        </p:style>
      </p:cxnSp>
      <p:sp>
        <p:nvSpPr>
          <p:cNvPr id="12" name="Shape 105">
            <a:extLst>
              <a:ext uri="{FF2B5EF4-FFF2-40B4-BE49-F238E27FC236}">
                <a16:creationId xmlns:a16="http://schemas.microsoft.com/office/drawing/2014/main" id="{84264367-6934-7247-F269-6332D1174CEC}"/>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F4B183"/>
          </a:solidFill>
          <a:ln w="0" cap="flat">
            <a:solidFill>
              <a:schemeClr val="bg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7" name="ZoneTexte 6">
            <a:extLst>
              <a:ext uri="{FF2B5EF4-FFF2-40B4-BE49-F238E27FC236}">
                <a16:creationId xmlns:a16="http://schemas.microsoft.com/office/drawing/2014/main" id="{C649DCFE-AB17-6EA3-06F4-1059883F7F79}"/>
              </a:ext>
            </a:extLst>
          </p:cNvPr>
          <p:cNvSpPr txBox="1"/>
          <p:nvPr/>
        </p:nvSpPr>
        <p:spPr>
          <a:xfrm>
            <a:off x="6306359" y="3173087"/>
            <a:ext cx="5606590" cy="2092881"/>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endParaRPr lang="fr-FR" sz="2600" dirty="0">
              <a:effectLst>
                <a:outerShdw blurRad="38100" dist="38100" dir="2700000" algn="tl">
                  <a:srgbClr val="000000">
                    <a:alpha val="43137"/>
                  </a:srgbClr>
                </a:outerShdw>
              </a:effectLst>
            </a:endParaRPr>
          </a:p>
          <a:p>
            <a:r>
              <a:rPr lang="fr-FR" sz="2600" b="1" dirty="0"/>
              <a:t>2/ </a:t>
            </a:r>
            <a:r>
              <a:rPr lang="fr-FR" sz="2600" dirty="0"/>
              <a:t>Lis le </a:t>
            </a:r>
            <a:r>
              <a:rPr lang="fr-FR" sz="2600" b="1" dirty="0"/>
              <a:t>problème 18</a:t>
            </a:r>
          </a:p>
          <a:p>
            <a:r>
              <a:rPr lang="fr-FR" sz="2600" b="1" dirty="0"/>
              <a:t>3/ </a:t>
            </a:r>
            <a:r>
              <a:rPr lang="fr-FR" sz="2600" dirty="0"/>
              <a:t>Que faut-il chercher ?</a:t>
            </a:r>
          </a:p>
          <a:p>
            <a:r>
              <a:rPr lang="fr-FR" sz="2600" b="1" dirty="0"/>
              <a:t>4/ </a:t>
            </a:r>
            <a:r>
              <a:rPr lang="fr-FR" sz="2600" dirty="0"/>
              <a:t>A quelle stratégie se réfère-t-il ?</a:t>
            </a:r>
            <a:endParaRPr lang="fr-FR" sz="2600" b="1" dirty="0"/>
          </a:p>
          <a:p>
            <a:r>
              <a:rPr lang="fr-FR" sz="2600" b="1" dirty="0"/>
              <a:t>4/ </a:t>
            </a:r>
            <a:r>
              <a:rPr lang="fr-FR" sz="2600" dirty="0"/>
              <a:t>Résous le problème</a:t>
            </a:r>
            <a:endParaRPr lang="fr-FR" sz="2600" b="1" dirty="0"/>
          </a:p>
        </p:txBody>
      </p:sp>
      <p:pic>
        <p:nvPicPr>
          <p:cNvPr id="9" name="Image 8">
            <a:extLst>
              <a:ext uri="{FF2B5EF4-FFF2-40B4-BE49-F238E27FC236}">
                <a16:creationId xmlns:a16="http://schemas.microsoft.com/office/drawing/2014/main" id="{49AE9904-AEAC-12AD-D70C-FADDB44F3211}"/>
              </a:ext>
            </a:extLst>
          </p:cNvPr>
          <p:cNvPicPr>
            <a:picLocks noChangeAspect="1"/>
          </p:cNvPicPr>
          <p:nvPr/>
        </p:nvPicPr>
        <p:blipFill>
          <a:blip r:embed="rId3"/>
          <a:stretch>
            <a:fillRect/>
          </a:stretch>
        </p:blipFill>
        <p:spPr>
          <a:xfrm>
            <a:off x="10560829" y="196524"/>
            <a:ext cx="1352120" cy="1889930"/>
          </a:xfrm>
          <a:prstGeom prst="rect">
            <a:avLst/>
          </a:prstGeom>
        </p:spPr>
      </p:pic>
      <p:pic>
        <p:nvPicPr>
          <p:cNvPr id="10" name="Image 9">
            <a:extLst>
              <a:ext uri="{FF2B5EF4-FFF2-40B4-BE49-F238E27FC236}">
                <a16:creationId xmlns:a16="http://schemas.microsoft.com/office/drawing/2014/main" id="{979529D4-C3C9-0728-0AD7-3DC1BC275F39}"/>
              </a:ext>
            </a:extLst>
          </p:cNvPr>
          <p:cNvPicPr>
            <a:picLocks noChangeAspect="1"/>
          </p:cNvPicPr>
          <p:nvPr/>
        </p:nvPicPr>
        <p:blipFill>
          <a:blip r:embed="rId4"/>
          <a:stretch>
            <a:fillRect/>
          </a:stretch>
        </p:blipFill>
        <p:spPr>
          <a:xfrm>
            <a:off x="9279873" y="196524"/>
            <a:ext cx="1100214" cy="1663316"/>
          </a:xfrm>
          <a:prstGeom prst="rect">
            <a:avLst/>
          </a:prstGeom>
        </p:spPr>
      </p:pic>
      <p:pic>
        <p:nvPicPr>
          <p:cNvPr id="4" name="Image 3">
            <a:extLst>
              <a:ext uri="{FF2B5EF4-FFF2-40B4-BE49-F238E27FC236}">
                <a16:creationId xmlns:a16="http://schemas.microsoft.com/office/drawing/2014/main" id="{A871FCAB-FF32-B58A-BD99-03FED61E5C55}"/>
              </a:ext>
            </a:extLst>
          </p:cNvPr>
          <p:cNvPicPr>
            <a:picLocks noChangeAspect="1"/>
          </p:cNvPicPr>
          <p:nvPr/>
        </p:nvPicPr>
        <p:blipFill>
          <a:blip r:embed="rId5"/>
          <a:srcRect t="13596" b="13650"/>
          <a:stretch>
            <a:fillRect/>
          </a:stretch>
        </p:blipFill>
        <p:spPr>
          <a:xfrm>
            <a:off x="1103259" y="272435"/>
            <a:ext cx="1038797" cy="755747"/>
          </a:xfrm>
          <a:prstGeom prst="rect">
            <a:avLst/>
          </a:prstGeom>
        </p:spPr>
      </p:pic>
      <p:sp>
        <p:nvSpPr>
          <p:cNvPr id="2" name="ZoneTexte 1">
            <a:extLst>
              <a:ext uri="{FF2B5EF4-FFF2-40B4-BE49-F238E27FC236}">
                <a16:creationId xmlns:a16="http://schemas.microsoft.com/office/drawing/2014/main" id="{26D1D904-2ABF-4422-A480-DAA0C0B02A90}"/>
              </a:ext>
            </a:extLst>
          </p:cNvPr>
          <p:cNvSpPr txBox="1"/>
          <p:nvPr/>
        </p:nvSpPr>
        <p:spPr>
          <a:xfrm>
            <a:off x="195209" y="2305615"/>
            <a:ext cx="5690433" cy="3970318"/>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endParaRPr lang="fr-FR" sz="2800" dirty="0"/>
          </a:p>
          <a:p>
            <a:r>
              <a:rPr lang="fr-FR" sz="2800" dirty="0"/>
              <a:t>Tu dois identifier la stratégie de référence</a:t>
            </a:r>
          </a:p>
          <a:p>
            <a:r>
              <a:rPr lang="fr-FR" sz="2800" dirty="0"/>
              <a:t> </a:t>
            </a:r>
          </a:p>
          <a:p>
            <a:r>
              <a:rPr lang="fr-FR" sz="2800" dirty="0"/>
              <a:t>Tu dois faire une représentation ou un calcul en plus du résultat.</a:t>
            </a:r>
            <a:endParaRPr lang="fr-FR" sz="2600" dirty="0"/>
          </a:p>
        </p:txBody>
      </p:sp>
    </p:spTree>
    <p:extLst>
      <p:ext uri="{BB962C8B-B14F-4D97-AF65-F5344CB8AC3E}">
        <p14:creationId xmlns:p14="http://schemas.microsoft.com/office/powerpoint/2010/main" val="2854538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901558" y="2876353"/>
              <a:ext cx="7674795" cy="2372957"/>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différentes représentations des nombres</a:t>
              </a:r>
            </a:p>
            <a:p>
              <a:pPr marL="457200" indent="-457200">
                <a:buFont typeface="Wingdings" panose="05000000000000000000" pitchFamily="2" charset="2"/>
                <a:buChar char="è"/>
              </a:pPr>
              <a:r>
                <a:rPr lang="fr-FR" sz="3200" b="1" dirty="0">
                  <a:solidFill>
                    <a:schemeClr val="bg1"/>
                  </a:solidFill>
                </a:rPr>
                <a:t>Je sais résoudre des problèmes additifs – Je sais ajouter 9 à un nombre</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F1A926-BA91-1500-57BA-E1ACABDA4811}"/>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8B2D1D56-A050-68AB-D70F-153FB650E1CC}"/>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F3D2C75D-0379-4FC3-6F11-D61E63CEEBD6}"/>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2" descr="Réaliser sa bande numérique à manipuler - Lutin Bazar">
            <a:extLst>
              <a:ext uri="{FF2B5EF4-FFF2-40B4-BE49-F238E27FC236}">
                <a16:creationId xmlns:a16="http://schemas.microsoft.com/office/drawing/2014/main" id="{68668E44-93CB-931F-9595-66C1EC7F35E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29" t="7453" r="19958" b="11528"/>
          <a:stretch>
            <a:fillRect/>
          </a:stretch>
        </p:blipFill>
        <p:spPr bwMode="auto">
          <a:xfrm>
            <a:off x="3077527" y="187961"/>
            <a:ext cx="1489752" cy="173633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Jetons empilables - Asco &amp; Celda">
            <a:extLst>
              <a:ext uri="{FF2B5EF4-FFF2-40B4-BE49-F238E27FC236}">
                <a16:creationId xmlns:a16="http://schemas.microsoft.com/office/drawing/2014/main" id="{2A6F0450-9AE9-DDB2-FEA9-E449F3FE5F0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540" t="60116" r="35544" b="174"/>
          <a:stretch>
            <a:fillRect/>
          </a:stretch>
        </p:blipFill>
        <p:spPr bwMode="auto">
          <a:xfrm>
            <a:off x="1947721" y="259388"/>
            <a:ext cx="1057373" cy="1076251"/>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a:extLst>
              <a:ext uri="{FF2B5EF4-FFF2-40B4-BE49-F238E27FC236}">
                <a16:creationId xmlns:a16="http://schemas.microsoft.com/office/drawing/2014/main" id="{224D95DA-69F7-606F-8E0C-E6F1515155C1}"/>
              </a:ext>
            </a:extLst>
          </p:cNvPr>
          <p:cNvPicPr>
            <a:picLocks noChangeAspect="1"/>
          </p:cNvPicPr>
          <p:nvPr/>
        </p:nvPicPr>
        <p:blipFill>
          <a:blip r:embed="rId5"/>
          <a:srcRect t="13596" b="13650"/>
          <a:stretch>
            <a:fillRect/>
          </a:stretch>
        </p:blipFill>
        <p:spPr>
          <a:xfrm>
            <a:off x="908924" y="255820"/>
            <a:ext cx="1038797" cy="755747"/>
          </a:xfrm>
          <a:prstGeom prst="rect">
            <a:avLst/>
          </a:prstGeom>
        </p:spPr>
      </p:pic>
      <p:sp>
        <p:nvSpPr>
          <p:cNvPr id="5" name="ZoneTexte 4">
            <a:extLst>
              <a:ext uri="{FF2B5EF4-FFF2-40B4-BE49-F238E27FC236}">
                <a16:creationId xmlns:a16="http://schemas.microsoft.com/office/drawing/2014/main" id="{1E609E12-6CE0-7050-7936-13AD610B5A1C}"/>
              </a:ext>
            </a:extLst>
          </p:cNvPr>
          <p:cNvSpPr txBox="1"/>
          <p:nvPr/>
        </p:nvSpPr>
        <p:spPr>
          <a:xfrm>
            <a:off x="123290" y="1704775"/>
            <a:ext cx="5836233" cy="5016758"/>
          </a:xfrm>
          <a:prstGeom prst="rect">
            <a:avLst/>
          </a:prstGeom>
          <a:noFill/>
        </p:spPr>
        <p:txBody>
          <a:bodyPr wrap="square" rtlCol="0">
            <a:spAutoFit/>
          </a:bodyPr>
          <a:lstStyle/>
          <a:p>
            <a:r>
              <a:rPr lang="fr-FR" sz="3200" dirty="0"/>
              <a:t>Prends </a:t>
            </a:r>
            <a:r>
              <a:rPr lang="fr-FR" sz="3200" u="sng" dirty="0"/>
              <a:t>6 jetons</a:t>
            </a:r>
            <a:r>
              <a:rPr lang="fr-FR" sz="3200" dirty="0"/>
              <a:t>.</a:t>
            </a:r>
          </a:p>
          <a:p>
            <a:r>
              <a:rPr lang="fr-FR" sz="3200" dirty="0"/>
              <a:t>Nous allons jouer comme au loto. Je vais annoncer des nombres, sous différentes formes. </a:t>
            </a:r>
          </a:p>
          <a:p>
            <a:endParaRPr lang="fr-FR" sz="3200" dirty="0"/>
          </a:p>
          <a:p>
            <a:r>
              <a:rPr lang="fr-FR" sz="3200" b="1" dirty="0"/>
              <a:t>1/ </a:t>
            </a:r>
            <a:r>
              <a:rPr lang="fr-FR" sz="3200" dirty="0"/>
              <a:t>Ecris chaque nombre </a:t>
            </a:r>
            <a:r>
              <a:rPr lang="fr-FR" sz="3200" u="sng" dirty="0"/>
              <a:t>en chiffres </a:t>
            </a:r>
            <a:r>
              <a:rPr lang="fr-FR" sz="3200" i="1" dirty="0"/>
              <a:t>(ne les efface pas)</a:t>
            </a:r>
            <a:r>
              <a:rPr lang="fr-FR" sz="3200" dirty="0"/>
              <a:t> </a:t>
            </a:r>
          </a:p>
          <a:p>
            <a:r>
              <a:rPr lang="fr-FR" sz="3200" b="1" dirty="0"/>
              <a:t>2/ </a:t>
            </a:r>
            <a:r>
              <a:rPr lang="fr-FR" sz="3200" dirty="0"/>
              <a:t>puis pose un jeton sur le nombre correspondant sur la bande. </a:t>
            </a:r>
          </a:p>
        </p:txBody>
      </p:sp>
      <p:pic>
        <p:nvPicPr>
          <p:cNvPr id="8" name="Image 7">
            <a:extLst>
              <a:ext uri="{FF2B5EF4-FFF2-40B4-BE49-F238E27FC236}">
                <a16:creationId xmlns:a16="http://schemas.microsoft.com/office/drawing/2014/main" id="{8F6BCACE-03AD-7F23-9E4D-7F83DEAFC236}"/>
              </a:ext>
            </a:extLst>
          </p:cNvPr>
          <p:cNvPicPr>
            <a:picLocks noChangeAspect="1"/>
          </p:cNvPicPr>
          <p:nvPr/>
        </p:nvPicPr>
        <p:blipFill>
          <a:blip r:embed="rId6"/>
          <a:stretch>
            <a:fillRect/>
          </a:stretch>
        </p:blipFill>
        <p:spPr>
          <a:xfrm>
            <a:off x="10560829" y="196524"/>
            <a:ext cx="1352120" cy="1889930"/>
          </a:xfrm>
          <a:prstGeom prst="rect">
            <a:avLst/>
          </a:prstGeom>
        </p:spPr>
      </p:pic>
      <p:sp>
        <p:nvSpPr>
          <p:cNvPr id="9" name="ZoneTexte 8">
            <a:extLst>
              <a:ext uri="{FF2B5EF4-FFF2-40B4-BE49-F238E27FC236}">
                <a16:creationId xmlns:a16="http://schemas.microsoft.com/office/drawing/2014/main" id="{6D1CB188-B940-6C15-C990-3245DAC98481}"/>
              </a:ext>
            </a:extLst>
          </p:cNvPr>
          <p:cNvSpPr txBox="1"/>
          <p:nvPr/>
        </p:nvSpPr>
        <p:spPr>
          <a:xfrm>
            <a:off x="6306359" y="3173087"/>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Calculus</a:t>
            </a:r>
            <a:endParaRPr lang="fr-FR" sz="2600" dirty="0">
              <a:effectLst>
                <a:outerShdw blurRad="38100" dist="38100" dir="2700000" algn="tl">
                  <a:srgbClr val="000000">
                    <a:alpha val="43137"/>
                  </a:srgbClr>
                </a:outerShdw>
              </a:effectLst>
            </a:endParaRPr>
          </a:p>
          <a:p>
            <a:r>
              <a:rPr lang="fr-FR" sz="2600" b="1" dirty="0"/>
              <a:t>2/ </a:t>
            </a:r>
            <a:r>
              <a:rPr lang="fr-FR" sz="2600" dirty="0"/>
              <a:t>Avance à ton rythme</a:t>
            </a:r>
            <a:endParaRPr lang="fr-FR" sz="2600" b="1" dirty="0"/>
          </a:p>
        </p:txBody>
      </p:sp>
    </p:spTree>
    <p:extLst>
      <p:ext uri="{BB962C8B-B14F-4D97-AF65-F5344CB8AC3E}">
        <p14:creationId xmlns:p14="http://schemas.microsoft.com/office/powerpoint/2010/main" val="1638206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0F2B49-8C3D-5D25-A97E-8C60AC7E00B3}"/>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1CFB8445-38F7-3393-F235-3C86CBBC97FE}"/>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D6720490-659F-65BA-1CE7-482D0FEB9458}"/>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2" descr="Réaliser sa bande numérique à manipuler - Lutin Bazar">
            <a:extLst>
              <a:ext uri="{FF2B5EF4-FFF2-40B4-BE49-F238E27FC236}">
                <a16:creationId xmlns:a16="http://schemas.microsoft.com/office/drawing/2014/main" id="{C230C0D6-6B9A-E12F-0FB7-B32A84533E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29" t="7453" r="19958" b="11528"/>
          <a:stretch>
            <a:fillRect/>
          </a:stretch>
        </p:blipFill>
        <p:spPr bwMode="auto">
          <a:xfrm>
            <a:off x="3077527" y="187961"/>
            <a:ext cx="1489752" cy="173633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Jetons empilables - Asco &amp; Celda">
            <a:extLst>
              <a:ext uri="{FF2B5EF4-FFF2-40B4-BE49-F238E27FC236}">
                <a16:creationId xmlns:a16="http://schemas.microsoft.com/office/drawing/2014/main" id="{81597401-E00C-D179-AC52-1E6B65931BC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540" t="60116" r="35544" b="174"/>
          <a:stretch>
            <a:fillRect/>
          </a:stretch>
        </p:blipFill>
        <p:spPr bwMode="auto">
          <a:xfrm>
            <a:off x="1947721" y="259388"/>
            <a:ext cx="1057373" cy="1076251"/>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a:extLst>
              <a:ext uri="{FF2B5EF4-FFF2-40B4-BE49-F238E27FC236}">
                <a16:creationId xmlns:a16="http://schemas.microsoft.com/office/drawing/2014/main" id="{B63F55D9-7305-FC74-262C-1FD71F98C484}"/>
              </a:ext>
            </a:extLst>
          </p:cNvPr>
          <p:cNvPicPr>
            <a:picLocks noChangeAspect="1"/>
          </p:cNvPicPr>
          <p:nvPr/>
        </p:nvPicPr>
        <p:blipFill>
          <a:blip r:embed="rId5"/>
          <a:srcRect t="13596" b="13650"/>
          <a:stretch>
            <a:fillRect/>
          </a:stretch>
        </p:blipFill>
        <p:spPr>
          <a:xfrm>
            <a:off x="908924" y="255820"/>
            <a:ext cx="1038797" cy="755747"/>
          </a:xfrm>
          <a:prstGeom prst="rect">
            <a:avLst/>
          </a:prstGeom>
        </p:spPr>
      </p:pic>
      <p:sp>
        <p:nvSpPr>
          <p:cNvPr id="5" name="ZoneTexte 4">
            <a:extLst>
              <a:ext uri="{FF2B5EF4-FFF2-40B4-BE49-F238E27FC236}">
                <a16:creationId xmlns:a16="http://schemas.microsoft.com/office/drawing/2014/main" id="{17CF4983-1931-D746-ED5E-0D2C2131010E}"/>
              </a:ext>
            </a:extLst>
          </p:cNvPr>
          <p:cNvSpPr txBox="1"/>
          <p:nvPr/>
        </p:nvSpPr>
        <p:spPr>
          <a:xfrm>
            <a:off x="123290" y="1704775"/>
            <a:ext cx="5836233" cy="1569660"/>
          </a:xfrm>
          <a:prstGeom prst="rect">
            <a:avLst/>
          </a:prstGeom>
          <a:noFill/>
        </p:spPr>
        <p:txBody>
          <a:bodyPr wrap="square" rtlCol="0">
            <a:spAutoFit/>
          </a:bodyPr>
          <a:lstStyle/>
          <a:p>
            <a:endParaRPr lang="fr-FR" sz="3200" dirty="0"/>
          </a:p>
          <a:p>
            <a:r>
              <a:rPr lang="fr-FR" sz="3200" b="1" dirty="0"/>
              <a:t>3/ </a:t>
            </a:r>
            <a:r>
              <a:rPr lang="fr-FR" sz="3200" dirty="0"/>
              <a:t>Maintenant range les nombres du plus petit au plus grand. </a:t>
            </a:r>
          </a:p>
        </p:txBody>
      </p:sp>
      <p:pic>
        <p:nvPicPr>
          <p:cNvPr id="6146" name="Picture 2" descr="Minuterie de 2 Minutes – 123Timer">
            <a:extLst>
              <a:ext uri="{FF2B5EF4-FFF2-40B4-BE49-F238E27FC236}">
                <a16:creationId xmlns:a16="http://schemas.microsoft.com/office/drawing/2014/main" id="{E5606857-E893-FE5B-EDBA-3D06844CD1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685" y="3907648"/>
            <a:ext cx="1245577" cy="124557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a:extLst>
              <a:ext uri="{FF2B5EF4-FFF2-40B4-BE49-F238E27FC236}">
                <a16:creationId xmlns:a16="http://schemas.microsoft.com/office/drawing/2014/main" id="{E2B42F27-C39D-7E18-D728-47480A384A85}"/>
              </a:ext>
            </a:extLst>
          </p:cNvPr>
          <p:cNvSpPr txBox="1"/>
          <p:nvPr/>
        </p:nvSpPr>
        <p:spPr>
          <a:xfrm>
            <a:off x="6375996" y="2120273"/>
            <a:ext cx="5603672" cy="2677656"/>
          </a:xfrm>
          <a:prstGeom prst="rect">
            <a:avLst/>
          </a:prstGeom>
          <a:solidFill>
            <a:schemeClr val="accent4">
              <a:lumMod val="20000"/>
              <a:lumOff val="80000"/>
            </a:schemeClr>
          </a:solidFill>
        </p:spPr>
        <p:txBody>
          <a:bodyPr wrap="square" rtlCol="0">
            <a:spAutoFit/>
          </a:bodyPr>
          <a:lstStyle/>
          <a:p>
            <a:r>
              <a:rPr lang="fr-FR" sz="2400" dirty="0"/>
              <a:t>Léa compte l’argent dans sa tirelire. </a:t>
            </a:r>
          </a:p>
          <a:p>
            <a:r>
              <a:rPr lang="fr-FR" sz="2400" dirty="0"/>
              <a:t>Elle a 27 euros.</a:t>
            </a:r>
          </a:p>
          <a:p>
            <a:r>
              <a:rPr lang="fr-FR" sz="2400" dirty="0"/>
              <a:t>Son père lui donne 9 euros pour la remercier d’avoir aidé à ranger le bois dans le jardin.</a:t>
            </a:r>
          </a:p>
          <a:p>
            <a:endParaRPr lang="fr-FR" sz="2400" dirty="0"/>
          </a:p>
          <a:p>
            <a:r>
              <a:rPr lang="fr-FR" sz="2400" b="1" dirty="0"/>
              <a:t>Combien d’argent a-t-elle en tout ? </a:t>
            </a:r>
          </a:p>
        </p:txBody>
      </p:sp>
      <p:sp>
        <p:nvSpPr>
          <p:cNvPr id="9" name="ZoneTexte 8">
            <a:extLst>
              <a:ext uri="{FF2B5EF4-FFF2-40B4-BE49-F238E27FC236}">
                <a16:creationId xmlns:a16="http://schemas.microsoft.com/office/drawing/2014/main" id="{9E7BCDBE-EE62-F32A-CCCC-355D9D019037}"/>
              </a:ext>
            </a:extLst>
          </p:cNvPr>
          <p:cNvSpPr txBox="1"/>
          <p:nvPr/>
        </p:nvSpPr>
        <p:spPr>
          <a:xfrm>
            <a:off x="7177699" y="1178619"/>
            <a:ext cx="3682085" cy="584775"/>
          </a:xfrm>
          <a:prstGeom prst="rect">
            <a:avLst/>
          </a:prstGeom>
          <a:noFill/>
        </p:spPr>
        <p:txBody>
          <a:bodyPr wrap="square" rtlCol="0">
            <a:spAutoFit/>
          </a:bodyPr>
          <a:lstStyle/>
          <a:p>
            <a:r>
              <a:rPr lang="fr-FR" sz="3200" dirty="0"/>
              <a:t>Résous le problème</a:t>
            </a:r>
          </a:p>
        </p:txBody>
      </p:sp>
      <p:pic>
        <p:nvPicPr>
          <p:cNvPr id="10" name="Image 9">
            <a:extLst>
              <a:ext uri="{FF2B5EF4-FFF2-40B4-BE49-F238E27FC236}">
                <a16:creationId xmlns:a16="http://schemas.microsoft.com/office/drawing/2014/main" id="{DFEEBEFA-BF34-2D69-97E0-B500393AC92D}"/>
              </a:ext>
            </a:extLst>
          </p:cNvPr>
          <p:cNvPicPr>
            <a:picLocks noChangeAspect="1"/>
          </p:cNvPicPr>
          <p:nvPr/>
        </p:nvPicPr>
        <p:blipFill>
          <a:blip r:embed="rId7"/>
          <a:stretch>
            <a:fillRect/>
          </a:stretch>
        </p:blipFill>
        <p:spPr>
          <a:xfrm>
            <a:off x="10829242" y="149958"/>
            <a:ext cx="1362758" cy="1343564"/>
          </a:xfrm>
          <a:prstGeom prst="rect">
            <a:avLst/>
          </a:prstGeom>
        </p:spPr>
      </p:pic>
    </p:spTree>
    <p:extLst>
      <p:ext uri="{BB962C8B-B14F-4D97-AF65-F5344CB8AC3E}">
        <p14:creationId xmlns:p14="http://schemas.microsoft.com/office/powerpoint/2010/main" val="3646808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731A2-1263-6347-6BE6-1FF9831CEDCC}"/>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0AB19736-1436-D420-D3ED-671754FA3E34}"/>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677E575D-4D7C-91A2-72C3-22B2E2281E41}"/>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F49AB035-8267-2467-1345-F890AE680D5D}"/>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8FB05578-0940-0DEC-02A6-9E3EA3A417CD}"/>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les exercices </a:t>
            </a:r>
            <a:r>
              <a:rPr lang="fr-FR" sz="2600" b="1" dirty="0"/>
              <a:t>1 </a:t>
            </a:r>
            <a:r>
              <a:rPr lang="fr-FR" sz="2600" dirty="0"/>
              <a:t>et </a:t>
            </a:r>
            <a:r>
              <a:rPr lang="fr-FR" sz="2600" b="1" dirty="0"/>
              <a:t>2</a:t>
            </a:r>
          </a:p>
        </p:txBody>
      </p:sp>
      <p:pic>
        <p:nvPicPr>
          <p:cNvPr id="10" name="Image 9">
            <a:extLst>
              <a:ext uri="{FF2B5EF4-FFF2-40B4-BE49-F238E27FC236}">
                <a16:creationId xmlns:a16="http://schemas.microsoft.com/office/drawing/2014/main" id="{67776312-9E18-5365-C480-EC2AC9C2108B}"/>
              </a:ext>
            </a:extLst>
          </p:cNvPr>
          <p:cNvPicPr>
            <a:picLocks noChangeAspect="1"/>
          </p:cNvPicPr>
          <p:nvPr/>
        </p:nvPicPr>
        <p:blipFill>
          <a:blip r:embed="rId4"/>
          <a:stretch>
            <a:fillRect/>
          </a:stretch>
        </p:blipFill>
        <p:spPr>
          <a:xfrm>
            <a:off x="10829242" y="149958"/>
            <a:ext cx="1362758" cy="1343564"/>
          </a:xfrm>
          <a:prstGeom prst="rect">
            <a:avLst/>
          </a:prstGeom>
        </p:spPr>
      </p:pic>
      <p:sp>
        <p:nvSpPr>
          <p:cNvPr id="11" name="ZoneTexte 10">
            <a:extLst>
              <a:ext uri="{FF2B5EF4-FFF2-40B4-BE49-F238E27FC236}">
                <a16:creationId xmlns:a16="http://schemas.microsoft.com/office/drawing/2014/main" id="{BF63D0A6-73ED-539A-F4DF-C5197BB3A1E8}"/>
              </a:ext>
            </a:extLst>
          </p:cNvPr>
          <p:cNvSpPr txBox="1"/>
          <p:nvPr/>
        </p:nvSpPr>
        <p:spPr>
          <a:xfrm>
            <a:off x="6609438" y="149958"/>
            <a:ext cx="3908435" cy="2031325"/>
          </a:xfrm>
          <a:prstGeom prst="rect">
            <a:avLst/>
          </a:prstGeom>
          <a:solidFill>
            <a:schemeClr val="accent4">
              <a:lumMod val="20000"/>
              <a:lumOff val="80000"/>
            </a:schemeClr>
          </a:solidFill>
        </p:spPr>
        <p:txBody>
          <a:bodyPr wrap="square" rtlCol="0">
            <a:spAutoFit/>
          </a:bodyPr>
          <a:lstStyle/>
          <a:p>
            <a:r>
              <a:rPr lang="fr-FR" dirty="0"/>
              <a:t>Léa compte l’argent dans sa tirelire. </a:t>
            </a:r>
          </a:p>
          <a:p>
            <a:r>
              <a:rPr lang="fr-FR" dirty="0"/>
              <a:t>Elle a 27 euros.</a:t>
            </a:r>
          </a:p>
          <a:p>
            <a:r>
              <a:rPr lang="fr-FR" dirty="0"/>
              <a:t>Son père lui donne 9 euros pour la remercier d’avoir aidé à ranger le bois dans le jardin.</a:t>
            </a:r>
          </a:p>
          <a:p>
            <a:endParaRPr lang="fr-FR" dirty="0"/>
          </a:p>
          <a:p>
            <a:r>
              <a:rPr lang="fr-FR" b="1" dirty="0"/>
              <a:t>Combien d’argent a-t-elle en tout ? </a:t>
            </a:r>
          </a:p>
        </p:txBody>
      </p:sp>
      <p:pic>
        <p:nvPicPr>
          <p:cNvPr id="12" name="Image 11">
            <a:extLst>
              <a:ext uri="{FF2B5EF4-FFF2-40B4-BE49-F238E27FC236}">
                <a16:creationId xmlns:a16="http://schemas.microsoft.com/office/drawing/2014/main" id="{40A76CCA-E76C-8D32-DFB1-B11858099A7A}"/>
              </a:ext>
            </a:extLst>
          </p:cNvPr>
          <p:cNvPicPr>
            <a:picLocks noChangeAspect="1"/>
          </p:cNvPicPr>
          <p:nvPr/>
        </p:nvPicPr>
        <p:blipFill>
          <a:blip r:embed="rId5"/>
          <a:stretch>
            <a:fillRect/>
          </a:stretch>
        </p:blipFill>
        <p:spPr>
          <a:xfrm>
            <a:off x="6525415" y="2838431"/>
            <a:ext cx="4732679" cy="3610804"/>
          </a:xfrm>
          <a:prstGeom prst="rect">
            <a:avLst/>
          </a:prstGeom>
        </p:spPr>
      </p:pic>
    </p:spTree>
    <p:extLst>
      <p:ext uri="{BB962C8B-B14F-4D97-AF65-F5344CB8AC3E}">
        <p14:creationId xmlns:p14="http://schemas.microsoft.com/office/powerpoint/2010/main" val="974236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707333-57A0-8561-7101-9ABCFBB92D0C}"/>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7B5C3BDC-B4EE-5BD1-7D51-92C44850B93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74B63058-2BFB-B698-FAF0-80CE1E049BCF}"/>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4A9D59AA-63C9-E08F-1ABF-3B635716863A}"/>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386389AC-CCA8-646D-2685-FEF529D258BA}"/>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les exercices </a:t>
            </a:r>
            <a:r>
              <a:rPr lang="fr-FR" sz="2600" b="1" dirty="0"/>
              <a:t>1</a:t>
            </a:r>
            <a:r>
              <a:rPr lang="fr-FR" sz="2600" dirty="0"/>
              <a:t> et </a:t>
            </a:r>
            <a:r>
              <a:rPr lang="fr-FR" sz="2600" b="1" dirty="0"/>
              <a:t>2</a:t>
            </a:r>
          </a:p>
        </p:txBody>
      </p:sp>
      <p:pic>
        <p:nvPicPr>
          <p:cNvPr id="10" name="Image 9">
            <a:extLst>
              <a:ext uri="{FF2B5EF4-FFF2-40B4-BE49-F238E27FC236}">
                <a16:creationId xmlns:a16="http://schemas.microsoft.com/office/drawing/2014/main" id="{52CDC2E2-0146-CE8E-808A-9E04D886F322}"/>
              </a:ext>
            </a:extLst>
          </p:cNvPr>
          <p:cNvPicPr>
            <a:picLocks noChangeAspect="1"/>
          </p:cNvPicPr>
          <p:nvPr/>
        </p:nvPicPr>
        <p:blipFill>
          <a:blip r:embed="rId4"/>
          <a:stretch>
            <a:fillRect/>
          </a:stretch>
        </p:blipFill>
        <p:spPr>
          <a:xfrm>
            <a:off x="10829242" y="149958"/>
            <a:ext cx="1362758" cy="1343564"/>
          </a:xfrm>
          <a:prstGeom prst="rect">
            <a:avLst/>
          </a:prstGeom>
        </p:spPr>
      </p:pic>
      <p:sp>
        <p:nvSpPr>
          <p:cNvPr id="11" name="ZoneTexte 10">
            <a:extLst>
              <a:ext uri="{FF2B5EF4-FFF2-40B4-BE49-F238E27FC236}">
                <a16:creationId xmlns:a16="http://schemas.microsoft.com/office/drawing/2014/main" id="{C7B28102-40A4-3DBE-EA6E-BC2D23719DAC}"/>
              </a:ext>
            </a:extLst>
          </p:cNvPr>
          <p:cNvSpPr txBox="1"/>
          <p:nvPr/>
        </p:nvSpPr>
        <p:spPr>
          <a:xfrm>
            <a:off x="6609438" y="149958"/>
            <a:ext cx="3908435" cy="2031325"/>
          </a:xfrm>
          <a:prstGeom prst="rect">
            <a:avLst/>
          </a:prstGeom>
          <a:solidFill>
            <a:schemeClr val="accent4">
              <a:lumMod val="20000"/>
              <a:lumOff val="80000"/>
            </a:schemeClr>
          </a:solidFill>
        </p:spPr>
        <p:txBody>
          <a:bodyPr wrap="square" rtlCol="0">
            <a:spAutoFit/>
          </a:bodyPr>
          <a:lstStyle/>
          <a:p>
            <a:r>
              <a:rPr lang="fr-FR" dirty="0"/>
              <a:t>Léa compte l’argent dans sa tirelire. </a:t>
            </a:r>
          </a:p>
          <a:p>
            <a:r>
              <a:rPr lang="fr-FR" dirty="0"/>
              <a:t>Elle a 27 euros.</a:t>
            </a:r>
          </a:p>
          <a:p>
            <a:r>
              <a:rPr lang="fr-FR" dirty="0"/>
              <a:t>Son père lui donne 9 euros pour la remercier d’avoir aidé à ranger le bois dans le jardin.</a:t>
            </a:r>
          </a:p>
          <a:p>
            <a:endParaRPr lang="fr-FR" dirty="0"/>
          </a:p>
          <a:p>
            <a:r>
              <a:rPr lang="fr-FR" b="1" dirty="0"/>
              <a:t>Combien d’argent a-t-elle en tout ? </a:t>
            </a:r>
          </a:p>
        </p:txBody>
      </p:sp>
      <p:pic>
        <p:nvPicPr>
          <p:cNvPr id="4" name="Image 3">
            <a:extLst>
              <a:ext uri="{FF2B5EF4-FFF2-40B4-BE49-F238E27FC236}">
                <a16:creationId xmlns:a16="http://schemas.microsoft.com/office/drawing/2014/main" id="{9F013881-7709-98A2-7FD8-510B03C8418D}"/>
              </a:ext>
            </a:extLst>
          </p:cNvPr>
          <p:cNvPicPr>
            <a:picLocks noChangeAspect="1"/>
          </p:cNvPicPr>
          <p:nvPr/>
        </p:nvPicPr>
        <p:blipFill>
          <a:blip r:embed="rId5"/>
          <a:stretch>
            <a:fillRect/>
          </a:stretch>
        </p:blipFill>
        <p:spPr>
          <a:xfrm>
            <a:off x="6404606" y="2445707"/>
            <a:ext cx="5487572" cy="3081789"/>
          </a:xfrm>
          <a:prstGeom prst="rect">
            <a:avLst/>
          </a:prstGeom>
        </p:spPr>
      </p:pic>
    </p:spTree>
    <p:extLst>
      <p:ext uri="{BB962C8B-B14F-4D97-AF65-F5344CB8AC3E}">
        <p14:creationId xmlns:p14="http://schemas.microsoft.com/office/powerpoint/2010/main" val="290197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928BC9-86E0-73C2-D009-7AD822B52267}"/>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31D6FCE2-1B86-72E4-8385-27F773E40799}"/>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070B8A29-AB0D-790E-7676-C5FFF985E2C7}"/>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19A74905-961B-53D4-5C18-85552D20638B}"/>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210FBAA2-2A47-5D8D-2552-0B6DC1413CF6}"/>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les exercices </a:t>
            </a:r>
            <a:r>
              <a:rPr lang="fr-FR" sz="2600" b="1" dirty="0"/>
              <a:t>1</a:t>
            </a:r>
            <a:r>
              <a:rPr lang="fr-FR" sz="2600" dirty="0"/>
              <a:t> et </a:t>
            </a:r>
            <a:r>
              <a:rPr lang="fr-FR" sz="2600" b="1" dirty="0"/>
              <a:t>2</a:t>
            </a:r>
          </a:p>
        </p:txBody>
      </p:sp>
      <p:pic>
        <p:nvPicPr>
          <p:cNvPr id="10" name="Image 9">
            <a:extLst>
              <a:ext uri="{FF2B5EF4-FFF2-40B4-BE49-F238E27FC236}">
                <a16:creationId xmlns:a16="http://schemas.microsoft.com/office/drawing/2014/main" id="{A2C8FC11-507B-63A3-4BE3-F5542B4416AB}"/>
              </a:ext>
            </a:extLst>
          </p:cNvPr>
          <p:cNvPicPr>
            <a:picLocks noChangeAspect="1"/>
          </p:cNvPicPr>
          <p:nvPr/>
        </p:nvPicPr>
        <p:blipFill>
          <a:blip r:embed="rId4"/>
          <a:stretch>
            <a:fillRect/>
          </a:stretch>
        </p:blipFill>
        <p:spPr>
          <a:xfrm>
            <a:off x="10829242" y="149958"/>
            <a:ext cx="1362758" cy="1343564"/>
          </a:xfrm>
          <a:prstGeom prst="rect">
            <a:avLst/>
          </a:prstGeom>
        </p:spPr>
      </p:pic>
      <p:pic>
        <p:nvPicPr>
          <p:cNvPr id="5" name="Image 4">
            <a:extLst>
              <a:ext uri="{FF2B5EF4-FFF2-40B4-BE49-F238E27FC236}">
                <a16:creationId xmlns:a16="http://schemas.microsoft.com/office/drawing/2014/main" id="{C7A405A2-2F0B-24DD-A585-C76E9E3D0A8F}"/>
              </a:ext>
            </a:extLst>
          </p:cNvPr>
          <p:cNvPicPr>
            <a:picLocks noChangeAspect="1"/>
          </p:cNvPicPr>
          <p:nvPr/>
        </p:nvPicPr>
        <p:blipFill>
          <a:blip r:embed="rId5"/>
          <a:stretch>
            <a:fillRect/>
          </a:stretch>
        </p:blipFill>
        <p:spPr>
          <a:xfrm>
            <a:off x="6651612" y="1230804"/>
            <a:ext cx="4294116" cy="4974787"/>
          </a:xfrm>
          <a:prstGeom prst="rect">
            <a:avLst/>
          </a:prstGeom>
        </p:spPr>
      </p:pic>
    </p:spTree>
    <p:extLst>
      <p:ext uri="{BB962C8B-B14F-4D97-AF65-F5344CB8AC3E}">
        <p14:creationId xmlns:p14="http://schemas.microsoft.com/office/powerpoint/2010/main" val="2134132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017142" y="2762493"/>
              <a:ext cx="7741577" cy="2431548"/>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comprends et j’utilise les nombres ordinaux</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connais la valeur des chiffres en fonction de leur position</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E1DF6-3CE6-4659-5318-467BE74523C5}"/>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1C3EF94F-F08A-B4F6-119C-02E82996149B}"/>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7" name="Connecteur droit 6">
            <a:extLst>
              <a:ext uri="{FF2B5EF4-FFF2-40B4-BE49-F238E27FC236}">
                <a16:creationId xmlns:a16="http://schemas.microsoft.com/office/drawing/2014/main" id="{7410A5EF-C959-34A0-766E-E5F722AC2CBE}"/>
              </a:ext>
            </a:extLst>
          </p:cNvPr>
          <p:cNvCxnSpPr/>
          <p:nvPr/>
        </p:nvCxnSpPr>
        <p:spPr>
          <a:xfrm>
            <a:off x="6056086" y="1011567"/>
            <a:ext cx="0" cy="54720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Image 2">
            <a:extLst>
              <a:ext uri="{FF2B5EF4-FFF2-40B4-BE49-F238E27FC236}">
                <a16:creationId xmlns:a16="http://schemas.microsoft.com/office/drawing/2014/main" id="{FC00B0E8-0432-738B-241B-36AF208C63BA}"/>
              </a:ext>
            </a:extLst>
          </p:cNvPr>
          <p:cNvPicPr>
            <a:picLocks noChangeAspect="1"/>
          </p:cNvPicPr>
          <p:nvPr/>
        </p:nvPicPr>
        <p:blipFill>
          <a:blip r:embed="rId3"/>
          <a:stretch>
            <a:fillRect/>
          </a:stretch>
        </p:blipFill>
        <p:spPr>
          <a:xfrm>
            <a:off x="1025841" y="111694"/>
            <a:ext cx="1337213" cy="1895500"/>
          </a:xfrm>
          <a:prstGeom prst="rect">
            <a:avLst/>
          </a:prstGeom>
        </p:spPr>
      </p:pic>
      <p:sp>
        <p:nvSpPr>
          <p:cNvPr id="9" name="ZoneTexte 8">
            <a:extLst>
              <a:ext uri="{FF2B5EF4-FFF2-40B4-BE49-F238E27FC236}">
                <a16:creationId xmlns:a16="http://schemas.microsoft.com/office/drawing/2014/main" id="{50C8BCAF-0296-31E6-B14D-DBB2C7BD9398}"/>
              </a:ext>
            </a:extLst>
          </p:cNvPr>
          <p:cNvSpPr txBox="1"/>
          <p:nvPr/>
        </p:nvSpPr>
        <p:spPr>
          <a:xfrm>
            <a:off x="449496" y="2782669"/>
            <a:ext cx="5606590" cy="129266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Le livre des nombres 2</a:t>
            </a:r>
          </a:p>
          <a:p>
            <a:r>
              <a:rPr lang="fr-FR" sz="2600" b="1" dirty="0"/>
              <a:t>2/ </a:t>
            </a:r>
            <a:r>
              <a:rPr lang="fr-FR" sz="2600" dirty="0"/>
              <a:t>Fais les exercices </a:t>
            </a:r>
            <a:r>
              <a:rPr lang="fr-FR" sz="2600" b="1" dirty="0"/>
              <a:t>1</a:t>
            </a:r>
            <a:r>
              <a:rPr lang="fr-FR" sz="2600" dirty="0"/>
              <a:t> et </a:t>
            </a:r>
            <a:r>
              <a:rPr lang="fr-FR" sz="2600" b="1" dirty="0"/>
              <a:t>2</a:t>
            </a:r>
          </a:p>
        </p:txBody>
      </p:sp>
      <p:pic>
        <p:nvPicPr>
          <p:cNvPr id="10" name="Image 9">
            <a:extLst>
              <a:ext uri="{FF2B5EF4-FFF2-40B4-BE49-F238E27FC236}">
                <a16:creationId xmlns:a16="http://schemas.microsoft.com/office/drawing/2014/main" id="{4F9BB4BD-3675-5B19-C73F-BF10AC5D9783}"/>
              </a:ext>
            </a:extLst>
          </p:cNvPr>
          <p:cNvPicPr>
            <a:picLocks noChangeAspect="1"/>
          </p:cNvPicPr>
          <p:nvPr/>
        </p:nvPicPr>
        <p:blipFill>
          <a:blip r:embed="rId4"/>
          <a:stretch>
            <a:fillRect/>
          </a:stretch>
        </p:blipFill>
        <p:spPr>
          <a:xfrm>
            <a:off x="10829242" y="149958"/>
            <a:ext cx="1362758" cy="1343564"/>
          </a:xfrm>
          <a:prstGeom prst="rect">
            <a:avLst/>
          </a:prstGeom>
        </p:spPr>
      </p:pic>
      <p:sp>
        <p:nvSpPr>
          <p:cNvPr id="2" name="ZoneTexte 1">
            <a:extLst>
              <a:ext uri="{FF2B5EF4-FFF2-40B4-BE49-F238E27FC236}">
                <a16:creationId xmlns:a16="http://schemas.microsoft.com/office/drawing/2014/main" id="{2DD98B7E-FE1E-D902-487F-5A8AC5C59D84}"/>
              </a:ext>
            </a:extLst>
          </p:cNvPr>
          <p:cNvSpPr txBox="1"/>
          <p:nvPr/>
        </p:nvSpPr>
        <p:spPr>
          <a:xfrm>
            <a:off x="8105635" y="1011567"/>
            <a:ext cx="1628675" cy="584775"/>
          </a:xfrm>
          <a:prstGeom prst="rect">
            <a:avLst/>
          </a:prstGeom>
          <a:noFill/>
        </p:spPr>
        <p:txBody>
          <a:bodyPr wrap="square">
            <a:spAutoFit/>
          </a:bodyPr>
          <a:lstStyle/>
          <a:p>
            <a:r>
              <a:rPr lang="fr-FR" sz="3200" dirty="0"/>
              <a:t>Calcule</a:t>
            </a:r>
          </a:p>
        </p:txBody>
      </p:sp>
      <p:sp>
        <p:nvSpPr>
          <p:cNvPr id="4" name="ZoneTexte 3">
            <a:extLst>
              <a:ext uri="{FF2B5EF4-FFF2-40B4-BE49-F238E27FC236}">
                <a16:creationId xmlns:a16="http://schemas.microsoft.com/office/drawing/2014/main" id="{73CE8369-4C33-64B6-0D50-EBC46C70DE1C}"/>
              </a:ext>
            </a:extLst>
          </p:cNvPr>
          <p:cNvSpPr txBox="1"/>
          <p:nvPr/>
        </p:nvSpPr>
        <p:spPr>
          <a:xfrm>
            <a:off x="7081927" y="1775216"/>
            <a:ext cx="3090466" cy="830997"/>
          </a:xfrm>
          <a:prstGeom prst="rect">
            <a:avLst/>
          </a:prstGeom>
          <a:noFill/>
        </p:spPr>
        <p:txBody>
          <a:bodyPr wrap="square" rtlCol="0">
            <a:spAutoFit/>
          </a:bodyPr>
          <a:lstStyle/>
          <a:p>
            <a:r>
              <a:rPr lang="fr-FR" sz="4800" dirty="0"/>
              <a:t>45 + 9 =  …</a:t>
            </a:r>
            <a:endParaRPr lang="fr-FR" sz="4800" b="1" dirty="0"/>
          </a:p>
        </p:txBody>
      </p:sp>
      <p:sp>
        <p:nvSpPr>
          <p:cNvPr id="8" name="ZoneTexte 7">
            <a:extLst>
              <a:ext uri="{FF2B5EF4-FFF2-40B4-BE49-F238E27FC236}">
                <a16:creationId xmlns:a16="http://schemas.microsoft.com/office/drawing/2014/main" id="{9F9AE705-9C1E-9F46-05A6-622601D42F1E}"/>
              </a:ext>
            </a:extLst>
          </p:cNvPr>
          <p:cNvSpPr txBox="1"/>
          <p:nvPr/>
        </p:nvSpPr>
        <p:spPr>
          <a:xfrm>
            <a:off x="7081927" y="2606213"/>
            <a:ext cx="3090466" cy="830997"/>
          </a:xfrm>
          <a:prstGeom prst="rect">
            <a:avLst/>
          </a:prstGeom>
          <a:noFill/>
        </p:spPr>
        <p:txBody>
          <a:bodyPr wrap="square" rtlCol="0">
            <a:spAutoFit/>
          </a:bodyPr>
          <a:lstStyle/>
          <a:p>
            <a:r>
              <a:rPr lang="fr-FR" sz="4800" dirty="0"/>
              <a:t>62 + 9 =  …</a:t>
            </a:r>
            <a:endParaRPr lang="fr-FR" sz="4800" b="1" dirty="0"/>
          </a:p>
        </p:txBody>
      </p:sp>
      <p:sp>
        <p:nvSpPr>
          <p:cNvPr id="11" name="ZoneTexte 10">
            <a:extLst>
              <a:ext uri="{FF2B5EF4-FFF2-40B4-BE49-F238E27FC236}">
                <a16:creationId xmlns:a16="http://schemas.microsoft.com/office/drawing/2014/main" id="{5AC6DC67-A8A3-AA7C-2DC5-A7908F6AD150}"/>
              </a:ext>
            </a:extLst>
          </p:cNvPr>
          <p:cNvSpPr txBox="1"/>
          <p:nvPr/>
        </p:nvSpPr>
        <p:spPr>
          <a:xfrm>
            <a:off x="7081927" y="3404187"/>
            <a:ext cx="3090466" cy="830997"/>
          </a:xfrm>
          <a:prstGeom prst="rect">
            <a:avLst/>
          </a:prstGeom>
          <a:noFill/>
        </p:spPr>
        <p:txBody>
          <a:bodyPr wrap="square" rtlCol="0">
            <a:spAutoFit/>
          </a:bodyPr>
          <a:lstStyle/>
          <a:p>
            <a:r>
              <a:rPr lang="fr-FR" sz="4800" dirty="0"/>
              <a:t>78 + 9 =  …</a:t>
            </a:r>
            <a:endParaRPr lang="fr-FR" sz="4800" b="1" dirty="0"/>
          </a:p>
        </p:txBody>
      </p:sp>
      <p:sp>
        <p:nvSpPr>
          <p:cNvPr id="12" name="ZoneTexte 11">
            <a:extLst>
              <a:ext uri="{FF2B5EF4-FFF2-40B4-BE49-F238E27FC236}">
                <a16:creationId xmlns:a16="http://schemas.microsoft.com/office/drawing/2014/main" id="{FCB3404C-952C-D9AA-ECC9-46C046147EDB}"/>
              </a:ext>
            </a:extLst>
          </p:cNvPr>
          <p:cNvSpPr txBox="1"/>
          <p:nvPr/>
        </p:nvSpPr>
        <p:spPr>
          <a:xfrm>
            <a:off x="7081927" y="4186555"/>
            <a:ext cx="3090466" cy="830997"/>
          </a:xfrm>
          <a:prstGeom prst="rect">
            <a:avLst/>
          </a:prstGeom>
          <a:noFill/>
        </p:spPr>
        <p:txBody>
          <a:bodyPr wrap="square" rtlCol="0">
            <a:spAutoFit/>
          </a:bodyPr>
          <a:lstStyle/>
          <a:p>
            <a:r>
              <a:rPr lang="fr-FR" sz="4800" dirty="0"/>
              <a:t>81 + 9 =  …</a:t>
            </a:r>
            <a:endParaRPr lang="fr-FR" sz="4800" b="1" dirty="0"/>
          </a:p>
        </p:txBody>
      </p:sp>
      <p:sp>
        <p:nvSpPr>
          <p:cNvPr id="13" name="ZoneTexte 12">
            <a:extLst>
              <a:ext uri="{FF2B5EF4-FFF2-40B4-BE49-F238E27FC236}">
                <a16:creationId xmlns:a16="http://schemas.microsoft.com/office/drawing/2014/main" id="{56668A1B-0866-FDC0-CD2C-03842AB47562}"/>
              </a:ext>
            </a:extLst>
          </p:cNvPr>
          <p:cNvSpPr txBox="1"/>
          <p:nvPr/>
        </p:nvSpPr>
        <p:spPr>
          <a:xfrm>
            <a:off x="7081927" y="4959532"/>
            <a:ext cx="3520491" cy="830997"/>
          </a:xfrm>
          <a:prstGeom prst="rect">
            <a:avLst/>
          </a:prstGeom>
          <a:noFill/>
        </p:spPr>
        <p:txBody>
          <a:bodyPr wrap="square" rtlCol="0">
            <a:spAutoFit/>
          </a:bodyPr>
          <a:lstStyle/>
          <a:p>
            <a:r>
              <a:rPr lang="fr-FR" sz="4800" dirty="0"/>
              <a:t>183 + 9 =  …</a:t>
            </a:r>
            <a:endParaRPr lang="fr-FR" sz="4800" b="1" dirty="0"/>
          </a:p>
        </p:txBody>
      </p:sp>
    </p:spTree>
    <p:extLst>
      <p:ext uri="{BB962C8B-B14F-4D97-AF65-F5344CB8AC3E}">
        <p14:creationId xmlns:p14="http://schemas.microsoft.com/office/powerpoint/2010/main" val="1824469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Effect transition="in" filter="fade">
                                      <p:cBhvr>
                                        <p:cTn id="20" dur="500"/>
                                        <p:tgtEl>
                                          <p:spTgt spid="8">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fade">
                                      <p:cBhvr>
                                        <p:cTn id="28" dur="500"/>
                                        <p:tgtEl>
                                          <p:spTgt spid="11">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2">
                                            <p:txEl>
                                              <p:pRg st="0" end="0"/>
                                            </p:txEl>
                                          </p:spTgt>
                                        </p:tgtEl>
                                        <p:attrNameLst>
                                          <p:attrName>style.visibility</p:attrName>
                                        </p:attrNameLst>
                                      </p:cBhvr>
                                      <p:to>
                                        <p:strVal val="visible"/>
                                      </p:to>
                                    </p:set>
                                    <p:animEffect transition="in" filter="fade">
                                      <p:cBhvr>
                                        <p:cTn id="36" dur="500"/>
                                        <p:tgtEl>
                                          <p:spTgt spid="12">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fade">
                                      <p:cBhvr>
                                        <p:cTn id="4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1"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D0D66-E3CE-9FBA-AFDA-3C9CEB3F3C34}"/>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20E5D1A-4693-68FE-FA7D-C125D18B1670}"/>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9D465541-000E-036E-478A-D4393A4B089B}"/>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251AE38B-0CE2-1DCD-89F9-1E3A2D43144A}"/>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sp>
        <p:nvSpPr>
          <p:cNvPr id="7" name="ZoneTexte 6">
            <a:extLst>
              <a:ext uri="{FF2B5EF4-FFF2-40B4-BE49-F238E27FC236}">
                <a16:creationId xmlns:a16="http://schemas.microsoft.com/office/drawing/2014/main" id="{FB2498BE-5F84-650B-9B66-5764EED68ED4}"/>
              </a:ext>
            </a:extLst>
          </p:cNvPr>
          <p:cNvSpPr txBox="1"/>
          <p:nvPr/>
        </p:nvSpPr>
        <p:spPr>
          <a:xfrm>
            <a:off x="693766" y="2371245"/>
            <a:ext cx="5276851" cy="3046988"/>
          </a:xfrm>
          <a:prstGeom prst="rect">
            <a:avLst/>
          </a:prstGeom>
          <a:noFill/>
        </p:spPr>
        <p:txBody>
          <a:bodyPr wrap="square" rtlCol="0">
            <a:spAutoFit/>
          </a:bodyPr>
          <a:lstStyle/>
          <a:p>
            <a:r>
              <a:rPr lang="fr-FR" sz="3200" dirty="0"/>
              <a:t>Avec ton camarade, pose un jeton sur la case </a:t>
            </a:r>
            <a:r>
              <a:rPr lang="fr-FR" sz="3200" b="1" dirty="0">
                <a:solidFill>
                  <a:srgbClr val="0070C0"/>
                </a:solidFill>
              </a:rPr>
              <a:t>17</a:t>
            </a:r>
            <a:r>
              <a:rPr lang="fr-FR" sz="3200" dirty="0"/>
              <a:t>. </a:t>
            </a:r>
          </a:p>
          <a:p>
            <a:endParaRPr lang="fr-FR" sz="3200" dirty="0"/>
          </a:p>
          <a:p>
            <a:r>
              <a:rPr lang="fr-FR" sz="3200" dirty="0"/>
              <a:t>De combien de cases faut-il avancer pour atteindre la case </a:t>
            </a:r>
            <a:r>
              <a:rPr lang="fr-FR" sz="3200" b="1" dirty="0">
                <a:solidFill>
                  <a:srgbClr val="0070C0"/>
                </a:solidFill>
              </a:rPr>
              <a:t>20</a:t>
            </a:r>
            <a:r>
              <a:rPr lang="fr-FR" sz="3200" dirty="0"/>
              <a:t> ? </a:t>
            </a:r>
          </a:p>
        </p:txBody>
      </p:sp>
      <p:cxnSp>
        <p:nvCxnSpPr>
          <p:cNvPr id="2" name="Connecteur droit 1">
            <a:extLst>
              <a:ext uri="{FF2B5EF4-FFF2-40B4-BE49-F238E27FC236}">
                <a16:creationId xmlns:a16="http://schemas.microsoft.com/office/drawing/2014/main" id="{1EF9AD14-39F1-E366-0504-B6F1AF3F5189}"/>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1026" name="Picture 2" descr="Réaliser sa bande numérique à manipuler - Lutin Bazar">
            <a:extLst>
              <a:ext uri="{FF2B5EF4-FFF2-40B4-BE49-F238E27FC236}">
                <a16:creationId xmlns:a16="http://schemas.microsoft.com/office/drawing/2014/main" id="{E694E723-00EC-48E4-950E-2D72BDF5BC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29" t="7453" r="19958" b="11528"/>
          <a:stretch>
            <a:fillRect/>
          </a:stretch>
        </p:blipFill>
        <p:spPr bwMode="auto">
          <a:xfrm>
            <a:off x="3077527" y="187961"/>
            <a:ext cx="1489752" cy="17363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Jetons empilables - Asco &amp; Celda">
            <a:extLst>
              <a:ext uri="{FF2B5EF4-FFF2-40B4-BE49-F238E27FC236}">
                <a16:creationId xmlns:a16="http://schemas.microsoft.com/office/drawing/2014/main" id="{FFA7557C-4C58-A9E1-F4D9-60416171990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540" t="60116" r="35544" b="174"/>
          <a:stretch>
            <a:fillRect/>
          </a:stretch>
        </p:blipFill>
        <p:spPr bwMode="auto">
          <a:xfrm>
            <a:off x="1947721" y="259388"/>
            <a:ext cx="1057373" cy="1076251"/>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7E24043A-C46F-78F7-516C-967CCECD8811}"/>
              </a:ext>
            </a:extLst>
          </p:cNvPr>
          <p:cNvPicPr>
            <a:picLocks noChangeAspect="1"/>
          </p:cNvPicPr>
          <p:nvPr/>
        </p:nvPicPr>
        <p:blipFill>
          <a:blip r:embed="rId5"/>
          <a:srcRect t="13596" b="13650"/>
          <a:stretch>
            <a:fillRect/>
          </a:stretch>
        </p:blipFill>
        <p:spPr>
          <a:xfrm>
            <a:off x="5451218" y="205824"/>
            <a:ext cx="1038797" cy="755747"/>
          </a:xfrm>
          <a:prstGeom prst="rect">
            <a:avLst/>
          </a:prstGeom>
        </p:spPr>
      </p:pic>
      <p:sp>
        <p:nvSpPr>
          <p:cNvPr id="12" name="ZoneTexte 11">
            <a:extLst>
              <a:ext uri="{FF2B5EF4-FFF2-40B4-BE49-F238E27FC236}">
                <a16:creationId xmlns:a16="http://schemas.microsoft.com/office/drawing/2014/main" id="{52FCE087-2A86-89BD-C44F-CAEA1E05216C}"/>
              </a:ext>
            </a:extLst>
          </p:cNvPr>
          <p:cNvSpPr txBox="1"/>
          <p:nvPr/>
        </p:nvSpPr>
        <p:spPr>
          <a:xfrm>
            <a:off x="6794815" y="425915"/>
            <a:ext cx="5397185" cy="1569660"/>
          </a:xfrm>
          <a:prstGeom prst="rect">
            <a:avLst/>
          </a:prstGeom>
          <a:noFill/>
        </p:spPr>
        <p:txBody>
          <a:bodyPr wrap="square" rtlCol="0">
            <a:spAutoFit/>
          </a:bodyPr>
          <a:lstStyle/>
          <a:p>
            <a:r>
              <a:rPr lang="fr-FR" sz="3200" b="1" dirty="0"/>
              <a:t>1/ </a:t>
            </a:r>
            <a:r>
              <a:rPr lang="fr-FR" sz="3200" dirty="0"/>
              <a:t>Écris en chiffres </a:t>
            </a:r>
          </a:p>
          <a:p>
            <a:r>
              <a:rPr lang="fr-FR" sz="3200" b="1" dirty="0"/>
              <a:t>2/ </a:t>
            </a:r>
            <a:r>
              <a:rPr lang="fr-FR" sz="3200" dirty="0"/>
              <a:t>Range dans l’ordre croissant avec le symbole qui convient</a:t>
            </a:r>
          </a:p>
        </p:txBody>
      </p:sp>
      <p:sp>
        <p:nvSpPr>
          <p:cNvPr id="14" name="Bulle narrative : rectangle à coins arrondis 8">
            <a:extLst>
              <a:ext uri="{FF2B5EF4-FFF2-40B4-BE49-F238E27FC236}">
                <a16:creationId xmlns:a16="http://schemas.microsoft.com/office/drawing/2014/main" id="{C166D23B-0E27-56EE-4EC3-A74B068BBEE0}"/>
              </a:ext>
            </a:extLst>
          </p:cNvPr>
          <p:cNvSpPr/>
          <p:nvPr/>
        </p:nvSpPr>
        <p:spPr>
          <a:xfrm>
            <a:off x="6239175" y="2015782"/>
            <a:ext cx="4548690" cy="776050"/>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cent-vingt-trois</a:t>
            </a:r>
          </a:p>
        </p:txBody>
      </p:sp>
      <p:sp>
        <p:nvSpPr>
          <p:cNvPr id="15" name="Bulle narrative : rectangle à coins arrondis 3">
            <a:extLst>
              <a:ext uri="{FF2B5EF4-FFF2-40B4-BE49-F238E27FC236}">
                <a16:creationId xmlns:a16="http://schemas.microsoft.com/office/drawing/2014/main" id="{695EC156-787F-C2A4-53BE-8746DD60A093}"/>
              </a:ext>
            </a:extLst>
          </p:cNvPr>
          <p:cNvSpPr/>
          <p:nvPr/>
        </p:nvSpPr>
        <p:spPr>
          <a:xfrm>
            <a:off x="6239175" y="2874717"/>
            <a:ext cx="4663614" cy="800372"/>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cent-seize</a:t>
            </a:r>
          </a:p>
        </p:txBody>
      </p:sp>
      <p:sp>
        <p:nvSpPr>
          <p:cNvPr id="16" name="Bulle narrative : rectangle à coins arrondis 4">
            <a:extLst>
              <a:ext uri="{FF2B5EF4-FFF2-40B4-BE49-F238E27FC236}">
                <a16:creationId xmlns:a16="http://schemas.microsoft.com/office/drawing/2014/main" id="{B6F9B44C-9219-B2B9-12F7-1ADC7915947B}"/>
              </a:ext>
            </a:extLst>
          </p:cNvPr>
          <p:cNvSpPr/>
          <p:nvPr/>
        </p:nvSpPr>
        <p:spPr>
          <a:xfrm>
            <a:off x="6221384" y="3757974"/>
            <a:ext cx="5193204" cy="800372"/>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cent-quatre-vingt-six</a:t>
            </a:r>
          </a:p>
        </p:txBody>
      </p:sp>
      <p:sp>
        <p:nvSpPr>
          <p:cNvPr id="17" name="Bulle narrative : rectangle à coins arrondis 5">
            <a:extLst>
              <a:ext uri="{FF2B5EF4-FFF2-40B4-BE49-F238E27FC236}">
                <a16:creationId xmlns:a16="http://schemas.microsoft.com/office/drawing/2014/main" id="{D1685626-2C01-F234-6D25-C32526C64780}"/>
              </a:ext>
            </a:extLst>
          </p:cNvPr>
          <p:cNvSpPr/>
          <p:nvPr/>
        </p:nvSpPr>
        <p:spPr>
          <a:xfrm>
            <a:off x="6221384" y="4617957"/>
            <a:ext cx="5473364" cy="800372"/>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a:solidFill>
                  <a:schemeClr val="tx1"/>
                </a:solidFill>
                <a:latin typeface="Calibri" panose="020F0502020204030204" pitchFamily="34" charset="0"/>
                <a:ea typeface="Calibri" panose="020F0502020204030204" pitchFamily="34" charset="0"/>
                <a:cs typeface="Calibri" panose="020F0502020204030204" pitchFamily="34" charset="0"/>
              </a:rPr>
              <a:t>cent-quarante-sept</a:t>
            </a:r>
            <a:endPar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8" name="Bulle narrative : rectangle à coins arrondis 6">
            <a:extLst>
              <a:ext uri="{FF2B5EF4-FFF2-40B4-BE49-F238E27FC236}">
                <a16:creationId xmlns:a16="http://schemas.microsoft.com/office/drawing/2014/main" id="{232A7E4E-7B8B-56D0-F9ED-09ADC2D89903}"/>
              </a:ext>
            </a:extLst>
          </p:cNvPr>
          <p:cNvSpPr/>
          <p:nvPr/>
        </p:nvSpPr>
        <p:spPr>
          <a:xfrm>
            <a:off x="6221385" y="5501214"/>
            <a:ext cx="5583622" cy="786744"/>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cent-soixante-cinq</a:t>
            </a:r>
          </a:p>
        </p:txBody>
      </p:sp>
    </p:spTree>
    <p:extLst>
      <p:ext uri="{BB962C8B-B14F-4D97-AF65-F5344CB8AC3E}">
        <p14:creationId xmlns:p14="http://schemas.microsoft.com/office/powerpoint/2010/main" val="3505052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386661-BE34-1B2F-9547-59024765942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9EEB0A9E-AB52-0574-C73A-DF6B3CE80FA0}"/>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FEE19C39-8E2E-0CEB-FC74-6E6603AEB4ED}"/>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EC3609CC-3E18-CEA3-903B-156FBC17ED42}"/>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sp>
        <p:nvSpPr>
          <p:cNvPr id="7" name="ZoneTexte 6">
            <a:extLst>
              <a:ext uri="{FF2B5EF4-FFF2-40B4-BE49-F238E27FC236}">
                <a16:creationId xmlns:a16="http://schemas.microsoft.com/office/drawing/2014/main" id="{5A5D4957-37CB-A3F2-6636-090F5DEB3E1C}"/>
              </a:ext>
            </a:extLst>
          </p:cNvPr>
          <p:cNvSpPr txBox="1"/>
          <p:nvPr/>
        </p:nvSpPr>
        <p:spPr>
          <a:xfrm>
            <a:off x="693766" y="2371245"/>
            <a:ext cx="5276851" cy="3046988"/>
          </a:xfrm>
          <a:prstGeom prst="rect">
            <a:avLst/>
          </a:prstGeom>
          <a:noFill/>
        </p:spPr>
        <p:txBody>
          <a:bodyPr wrap="square" rtlCol="0">
            <a:spAutoFit/>
          </a:bodyPr>
          <a:lstStyle/>
          <a:p>
            <a:r>
              <a:rPr lang="fr-FR" sz="3200" dirty="0"/>
              <a:t>Avec ton camarade, pose un jeton sur la case </a:t>
            </a:r>
            <a:r>
              <a:rPr lang="fr-FR" sz="3200" b="1" dirty="0">
                <a:solidFill>
                  <a:srgbClr val="0070C0"/>
                </a:solidFill>
              </a:rPr>
              <a:t>26</a:t>
            </a:r>
            <a:r>
              <a:rPr lang="fr-FR" sz="3200" dirty="0"/>
              <a:t>. </a:t>
            </a:r>
          </a:p>
          <a:p>
            <a:endParaRPr lang="fr-FR" sz="3200" dirty="0"/>
          </a:p>
          <a:p>
            <a:r>
              <a:rPr lang="fr-FR" sz="3200" dirty="0"/>
              <a:t>De combien de cases faut-il avancer pour atteindre la case </a:t>
            </a:r>
            <a:r>
              <a:rPr lang="fr-FR" sz="3200" b="1" dirty="0">
                <a:solidFill>
                  <a:srgbClr val="0070C0"/>
                </a:solidFill>
              </a:rPr>
              <a:t>30</a:t>
            </a:r>
            <a:r>
              <a:rPr lang="fr-FR" sz="3200" dirty="0"/>
              <a:t> ? </a:t>
            </a:r>
          </a:p>
        </p:txBody>
      </p:sp>
      <p:cxnSp>
        <p:nvCxnSpPr>
          <p:cNvPr id="2" name="Connecteur droit 1">
            <a:extLst>
              <a:ext uri="{FF2B5EF4-FFF2-40B4-BE49-F238E27FC236}">
                <a16:creationId xmlns:a16="http://schemas.microsoft.com/office/drawing/2014/main" id="{A224A36F-5C74-AD2C-EE15-E42C11B5141A}"/>
              </a:ext>
            </a:extLst>
          </p:cNvPr>
          <p:cNvCxnSpPr>
            <a:cxnSpLocks/>
          </p:cNvCxnSpPr>
          <p:nvPr/>
        </p:nvCxnSpPr>
        <p:spPr>
          <a:xfrm>
            <a:off x="6096000" y="2130458"/>
            <a:ext cx="0" cy="4298622"/>
          </a:xfrm>
          <a:prstGeom prst="line">
            <a:avLst/>
          </a:prstGeom>
          <a:ln w="57150"/>
        </p:spPr>
        <p:style>
          <a:lnRef idx="1">
            <a:schemeClr val="dk1"/>
          </a:lnRef>
          <a:fillRef idx="0">
            <a:schemeClr val="dk1"/>
          </a:fillRef>
          <a:effectRef idx="0">
            <a:schemeClr val="dk1"/>
          </a:effectRef>
          <a:fontRef idx="minor">
            <a:schemeClr val="tx1"/>
          </a:fontRef>
        </p:style>
      </p:cxnSp>
      <p:pic>
        <p:nvPicPr>
          <p:cNvPr id="1026" name="Picture 2" descr="Réaliser sa bande numérique à manipuler - Lutin Bazar">
            <a:extLst>
              <a:ext uri="{FF2B5EF4-FFF2-40B4-BE49-F238E27FC236}">
                <a16:creationId xmlns:a16="http://schemas.microsoft.com/office/drawing/2014/main" id="{EBB32BD0-3464-1AE6-4FCE-26F94ECB92F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29" t="7453" r="19958" b="11528"/>
          <a:stretch>
            <a:fillRect/>
          </a:stretch>
        </p:blipFill>
        <p:spPr bwMode="auto">
          <a:xfrm>
            <a:off x="3077527" y="187961"/>
            <a:ext cx="1489752" cy="17363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Jetons empilables - Asco &amp; Celda">
            <a:extLst>
              <a:ext uri="{FF2B5EF4-FFF2-40B4-BE49-F238E27FC236}">
                <a16:creationId xmlns:a16="http://schemas.microsoft.com/office/drawing/2014/main" id="{97BE7881-B620-F68F-CCFA-CECE4F38E03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540" t="60116" r="35544" b="174"/>
          <a:stretch>
            <a:fillRect/>
          </a:stretch>
        </p:blipFill>
        <p:spPr bwMode="auto">
          <a:xfrm>
            <a:off x="1947721" y="259388"/>
            <a:ext cx="1057373" cy="1076251"/>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ED1B02C3-1621-78EB-B0AD-F0B77F64A0D6}"/>
              </a:ext>
            </a:extLst>
          </p:cNvPr>
          <p:cNvPicPr>
            <a:picLocks noChangeAspect="1"/>
          </p:cNvPicPr>
          <p:nvPr/>
        </p:nvPicPr>
        <p:blipFill>
          <a:blip r:embed="rId5"/>
          <a:srcRect t="13596" b="13650"/>
          <a:stretch>
            <a:fillRect/>
          </a:stretch>
        </p:blipFill>
        <p:spPr>
          <a:xfrm>
            <a:off x="836403" y="187961"/>
            <a:ext cx="1038797" cy="755747"/>
          </a:xfrm>
          <a:prstGeom prst="rect">
            <a:avLst/>
          </a:prstGeom>
        </p:spPr>
      </p:pic>
      <p:sp>
        <p:nvSpPr>
          <p:cNvPr id="4" name="ZoneTexte 3">
            <a:extLst>
              <a:ext uri="{FF2B5EF4-FFF2-40B4-BE49-F238E27FC236}">
                <a16:creationId xmlns:a16="http://schemas.microsoft.com/office/drawing/2014/main" id="{7888E116-593A-F01B-06A0-3497B29CE9CE}"/>
              </a:ext>
            </a:extLst>
          </p:cNvPr>
          <p:cNvSpPr txBox="1"/>
          <p:nvPr/>
        </p:nvSpPr>
        <p:spPr>
          <a:xfrm>
            <a:off x="6794815" y="425915"/>
            <a:ext cx="5397185" cy="1569660"/>
          </a:xfrm>
          <a:prstGeom prst="rect">
            <a:avLst/>
          </a:prstGeom>
          <a:noFill/>
        </p:spPr>
        <p:txBody>
          <a:bodyPr wrap="square" rtlCol="0">
            <a:spAutoFit/>
          </a:bodyPr>
          <a:lstStyle/>
          <a:p>
            <a:r>
              <a:rPr lang="fr-FR" sz="3200" b="1" dirty="0"/>
              <a:t>1/ </a:t>
            </a:r>
            <a:r>
              <a:rPr lang="fr-FR" sz="3200" dirty="0"/>
              <a:t>Écris en chiffres </a:t>
            </a:r>
          </a:p>
          <a:p>
            <a:r>
              <a:rPr lang="fr-FR" sz="3200" b="1" dirty="0"/>
              <a:t>2/ </a:t>
            </a:r>
            <a:r>
              <a:rPr lang="fr-FR" sz="3200" dirty="0"/>
              <a:t>Range dans l’ordre croissant avec le symbole qui convient</a:t>
            </a:r>
          </a:p>
        </p:txBody>
      </p:sp>
      <p:sp>
        <p:nvSpPr>
          <p:cNvPr id="5" name="Bulle narrative : rectangle à coins arrondis 8">
            <a:extLst>
              <a:ext uri="{FF2B5EF4-FFF2-40B4-BE49-F238E27FC236}">
                <a16:creationId xmlns:a16="http://schemas.microsoft.com/office/drawing/2014/main" id="{6535197A-4ABE-DE8A-2257-92E37281C94C}"/>
              </a:ext>
            </a:extLst>
          </p:cNvPr>
          <p:cNvSpPr/>
          <p:nvPr/>
        </p:nvSpPr>
        <p:spPr>
          <a:xfrm>
            <a:off x="6239175" y="2015782"/>
            <a:ext cx="4548690" cy="776050"/>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cent-vingt-trois</a:t>
            </a:r>
          </a:p>
        </p:txBody>
      </p:sp>
      <p:sp>
        <p:nvSpPr>
          <p:cNvPr id="6" name="Bulle narrative : rectangle à coins arrondis 3">
            <a:extLst>
              <a:ext uri="{FF2B5EF4-FFF2-40B4-BE49-F238E27FC236}">
                <a16:creationId xmlns:a16="http://schemas.microsoft.com/office/drawing/2014/main" id="{4B23D426-4819-F2AE-35A7-2D701460BDB3}"/>
              </a:ext>
            </a:extLst>
          </p:cNvPr>
          <p:cNvSpPr/>
          <p:nvPr/>
        </p:nvSpPr>
        <p:spPr>
          <a:xfrm>
            <a:off x="6239175" y="2874717"/>
            <a:ext cx="4663614" cy="800372"/>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cent-seize</a:t>
            </a:r>
          </a:p>
        </p:txBody>
      </p:sp>
      <p:sp>
        <p:nvSpPr>
          <p:cNvPr id="12" name="Bulle narrative : rectangle à coins arrondis 4">
            <a:extLst>
              <a:ext uri="{FF2B5EF4-FFF2-40B4-BE49-F238E27FC236}">
                <a16:creationId xmlns:a16="http://schemas.microsoft.com/office/drawing/2014/main" id="{4F6248D8-8396-FD14-2A89-C2F7B4B95095}"/>
              </a:ext>
            </a:extLst>
          </p:cNvPr>
          <p:cNvSpPr/>
          <p:nvPr/>
        </p:nvSpPr>
        <p:spPr>
          <a:xfrm>
            <a:off x="6221384" y="3757974"/>
            <a:ext cx="5193204" cy="800372"/>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cent-quatre-vingt-six</a:t>
            </a:r>
          </a:p>
        </p:txBody>
      </p:sp>
      <p:sp>
        <p:nvSpPr>
          <p:cNvPr id="14" name="Bulle narrative : rectangle à coins arrondis 5">
            <a:extLst>
              <a:ext uri="{FF2B5EF4-FFF2-40B4-BE49-F238E27FC236}">
                <a16:creationId xmlns:a16="http://schemas.microsoft.com/office/drawing/2014/main" id="{6BAF435E-D8C0-5F83-5F00-8235A3BF9C67}"/>
              </a:ext>
            </a:extLst>
          </p:cNvPr>
          <p:cNvSpPr/>
          <p:nvPr/>
        </p:nvSpPr>
        <p:spPr>
          <a:xfrm>
            <a:off x="6221384" y="4617957"/>
            <a:ext cx="5473364" cy="800372"/>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a:solidFill>
                  <a:schemeClr val="tx1"/>
                </a:solidFill>
                <a:latin typeface="Calibri" panose="020F0502020204030204" pitchFamily="34" charset="0"/>
                <a:ea typeface="Calibri" panose="020F0502020204030204" pitchFamily="34" charset="0"/>
                <a:cs typeface="Calibri" panose="020F0502020204030204" pitchFamily="34" charset="0"/>
              </a:rPr>
              <a:t>cent-quarante-sept</a:t>
            </a:r>
            <a:endPar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Bulle narrative : rectangle à coins arrondis 6">
            <a:extLst>
              <a:ext uri="{FF2B5EF4-FFF2-40B4-BE49-F238E27FC236}">
                <a16:creationId xmlns:a16="http://schemas.microsoft.com/office/drawing/2014/main" id="{A8B91CBE-58D7-2344-7C46-650942D5C510}"/>
              </a:ext>
            </a:extLst>
          </p:cNvPr>
          <p:cNvSpPr/>
          <p:nvPr/>
        </p:nvSpPr>
        <p:spPr>
          <a:xfrm>
            <a:off x="6221385" y="5501214"/>
            <a:ext cx="5583622" cy="786744"/>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cent-soixante-cinq</a:t>
            </a:r>
          </a:p>
        </p:txBody>
      </p:sp>
    </p:spTree>
    <p:extLst>
      <p:ext uri="{BB962C8B-B14F-4D97-AF65-F5344CB8AC3E}">
        <p14:creationId xmlns:p14="http://schemas.microsoft.com/office/powerpoint/2010/main" val="1869770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2" grpId="0" animBg="1"/>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13FD77-F889-8E4B-511B-4573CD7FB82E}"/>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50DCA646-7D87-A029-7C94-E5C16F71544E}"/>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01F30432-8B4D-102D-DA6A-7DE28CA54765}"/>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4F22155B-45B3-E235-E777-217CC1653158}"/>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sp>
        <p:nvSpPr>
          <p:cNvPr id="7" name="ZoneTexte 6">
            <a:extLst>
              <a:ext uri="{FF2B5EF4-FFF2-40B4-BE49-F238E27FC236}">
                <a16:creationId xmlns:a16="http://schemas.microsoft.com/office/drawing/2014/main" id="{4D864409-F370-C48D-5137-D965E4836F04}"/>
              </a:ext>
            </a:extLst>
          </p:cNvPr>
          <p:cNvSpPr txBox="1"/>
          <p:nvPr/>
        </p:nvSpPr>
        <p:spPr>
          <a:xfrm>
            <a:off x="693766" y="2371245"/>
            <a:ext cx="5276851" cy="3046988"/>
          </a:xfrm>
          <a:prstGeom prst="rect">
            <a:avLst/>
          </a:prstGeom>
          <a:noFill/>
        </p:spPr>
        <p:txBody>
          <a:bodyPr wrap="square" rtlCol="0">
            <a:spAutoFit/>
          </a:bodyPr>
          <a:lstStyle/>
          <a:p>
            <a:r>
              <a:rPr lang="fr-FR" sz="3200" dirty="0"/>
              <a:t>Avec ton camarade, pose un jeton sur la case </a:t>
            </a:r>
            <a:r>
              <a:rPr lang="fr-FR" sz="3200" b="1" dirty="0">
                <a:solidFill>
                  <a:srgbClr val="0070C0"/>
                </a:solidFill>
              </a:rPr>
              <a:t>35</a:t>
            </a:r>
            <a:r>
              <a:rPr lang="fr-FR" sz="3200" dirty="0"/>
              <a:t>. </a:t>
            </a:r>
          </a:p>
          <a:p>
            <a:endParaRPr lang="fr-FR" sz="3200" dirty="0"/>
          </a:p>
          <a:p>
            <a:r>
              <a:rPr lang="fr-FR" sz="3200" dirty="0"/>
              <a:t>De combien de cases faut-il avancer pour atteindre la case </a:t>
            </a:r>
            <a:r>
              <a:rPr lang="fr-FR" sz="3200" b="1" dirty="0">
                <a:solidFill>
                  <a:srgbClr val="0070C0"/>
                </a:solidFill>
              </a:rPr>
              <a:t>40</a:t>
            </a:r>
            <a:r>
              <a:rPr lang="fr-FR" sz="3200" dirty="0"/>
              <a:t> ? </a:t>
            </a:r>
          </a:p>
        </p:txBody>
      </p:sp>
      <p:cxnSp>
        <p:nvCxnSpPr>
          <p:cNvPr id="2" name="Connecteur droit 1">
            <a:extLst>
              <a:ext uri="{FF2B5EF4-FFF2-40B4-BE49-F238E27FC236}">
                <a16:creationId xmlns:a16="http://schemas.microsoft.com/office/drawing/2014/main" id="{D2172BC0-A2B1-F343-B452-ED40C8F02873}"/>
              </a:ext>
            </a:extLst>
          </p:cNvPr>
          <p:cNvCxnSpPr>
            <a:cxnSpLocks/>
          </p:cNvCxnSpPr>
          <p:nvPr/>
        </p:nvCxnSpPr>
        <p:spPr>
          <a:xfrm>
            <a:off x="6096000" y="2130458"/>
            <a:ext cx="0" cy="4298622"/>
          </a:xfrm>
          <a:prstGeom prst="line">
            <a:avLst/>
          </a:prstGeom>
          <a:ln w="57150"/>
        </p:spPr>
        <p:style>
          <a:lnRef idx="1">
            <a:schemeClr val="dk1"/>
          </a:lnRef>
          <a:fillRef idx="0">
            <a:schemeClr val="dk1"/>
          </a:fillRef>
          <a:effectRef idx="0">
            <a:schemeClr val="dk1"/>
          </a:effectRef>
          <a:fontRef idx="minor">
            <a:schemeClr val="tx1"/>
          </a:fontRef>
        </p:style>
      </p:cxnSp>
      <p:pic>
        <p:nvPicPr>
          <p:cNvPr id="1026" name="Picture 2" descr="Réaliser sa bande numérique à manipuler - Lutin Bazar">
            <a:extLst>
              <a:ext uri="{FF2B5EF4-FFF2-40B4-BE49-F238E27FC236}">
                <a16:creationId xmlns:a16="http://schemas.microsoft.com/office/drawing/2014/main" id="{56139F8E-2CA0-E8C4-ED9A-03D9B6EADB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29" t="7453" r="19958" b="11528"/>
          <a:stretch>
            <a:fillRect/>
          </a:stretch>
        </p:blipFill>
        <p:spPr bwMode="auto">
          <a:xfrm>
            <a:off x="3077527" y="187961"/>
            <a:ext cx="1489752" cy="17363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Jetons empilables - Asco &amp; Celda">
            <a:extLst>
              <a:ext uri="{FF2B5EF4-FFF2-40B4-BE49-F238E27FC236}">
                <a16:creationId xmlns:a16="http://schemas.microsoft.com/office/drawing/2014/main" id="{670568BE-BFF6-6A91-D8C8-184DE304926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6540" t="60116" r="35544" b="174"/>
          <a:stretch>
            <a:fillRect/>
          </a:stretch>
        </p:blipFill>
        <p:spPr bwMode="auto">
          <a:xfrm>
            <a:off x="1947721" y="259388"/>
            <a:ext cx="1057373" cy="1076251"/>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C9041005-1452-37BE-70EF-CBC9F7F098C6}"/>
              </a:ext>
            </a:extLst>
          </p:cNvPr>
          <p:cNvPicPr>
            <a:picLocks noChangeAspect="1"/>
          </p:cNvPicPr>
          <p:nvPr/>
        </p:nvPicPr>
        <p:blipFill>
          <a:blip r:embed="rId5"/>
          <a:srcRect t="13596" b="13650"/>
          <a:stretch>
            <a:fillRect/>
          </a:stretch>
        </p:blipFill>
        <p:spPr>
          <a:xfrm>
            <a:off x="836403" y="187961"/>
            <a:ext cx="1038797" cy="755747"/>
          </a:xfrm>
          <a:prstGeom prst="rect">
            <a:avLst/>
          </a:prstGeom>
        </p:spPr>
      </p:pic>
      <p:sp>
        <p:nvSpPr>
          <p:cNvPr id="4" name="ZoneTexte 3">
            <a:extLst>
              <a:ext uri="{FF2B5EF4-FFF2-40B4-BE49-F238E27FC236}">
                <a16:creationId xmlns:a16="http://schemas.microsoft.com/office/drawing/2014/main" id="{5141B529-72D2-14C1-0165-B16A8F31CC59}"/>
              </a:ext>
            </a:extLst>
          </p:cNvPr>
          <p:cNvSpPr txBox="1"/>
          <p:nvPr/>
        </p:nvSpPr>
        <p:spPr>
          <a:xfrm>
            <a:off x="6794815" y="425915"/>
            <a:ext cx="5397185" cy="1569660"/>
          </a:xfrm>
          <a:prstGeom prst="rect">
            <a:avLst/>
          </a:prstGeom>
          <a:noFill/>
        </p:spPr>
        <p:txBody>
          <a:bodyPr wrap="square" rtlCol="0">
            <a:spAutoFit/>
          </a:bodyPr>
          <a:lstStyle/>
          <a:p>
            <a:r>
              <a:rPr lang="fr-FR" sz="3200" b="1" dirty="0"/>
              <a:t>1/ </a:t>
            </a:r>
            <a:r>
              <a:rPr lang="fr-FR" sz="3200" dirty="0"/>
              <a:t>Écris en chiffres </a:t>
            </a:r>
          </a:p>
          <a:p>
            <a:r>
              <a:rPr lang="fr-FR" sz="3200" b="1" dirty="0"/>
              <a:t>2/ </a:t>
            </a:r>
            <a:r>
              <a:rPr lang="fr-FR" sz="3200" dirty="0"/>
              <a:t>Range dans l’ordre croissant avec le symbole qui convient</a:t>
            </a:r>
          </a:p>
        </p:txBody>
      </p:sp>
      <p:sp>
        <p:nvSpPr>
          <p:cNvPr id="5" name="Bulle narrative : rectangle à coins arrondis 8">
            <a:extLst>
              <a:ext uri="{FF2B5EF4-FFF2-40B4-BE49-F238E27FC236}">
                <a16:creationId xmlns:a16="http://schemas.microsoft.com/office/drawing/2014/main" id="{BED17223-1306-1D2E-0B45-0C18E3E074E1}"/>
              </a:ext>
            </a:extLst>
          </p:cNvPr>
          <p:cNvSpPr/>
          <p:nvPr/>
        </p:nvSpPr>
        <p:spPr>
          <a:xfrm>
            <a:off x="6239175" y="2015782"/>
            <a:ext cx="4548690" cy="776050"/>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cent-vingt-trois</a:t>
            </a:r>
          </a:p>
        </p:txBody>
      </p:sp>
      <p:sp>
        <p:nvSpPr>
          <p:cNvPr id="6" name="Bulle narrative : rectangle à coins arrondis 3">
            <a:extLst>
              <a:ext uri="{FF2B5EF4-FFF2-40B4-BE49-F238E27FC236}">
                <a16:creationId xmlns:a16="http://schemas.microsoft.com/office/drawing/2014/main" id="{6F179000-1BBE-4A1F-5D62-1EE3ED01F52E}"/>
              </a:ext>
            </a:extLst>
          </p:cNvPr>
          <p:cNvSpPr/>
          <p:nvPr/>
        </p:nvSpPr>
        <p:spPr>
          <a:xfrm>
            <a:off x="6239175" y="2874717"/>
            <a:ext cx="4663614" cy="800372"/>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cent-seize</a:t>
            </a:r>
          </a:p>
        </p:txBody>
      </p:sp>
      <p:sp>
        <p:nvSpPr>
          <p:cNvPr id="12" name="Bulle narrative : rectangle à coins arrondis 4">
            <a:extLst>
              <a:ext uri="{FF2B5EF4-FFF2-40B4-BE49-F238E27FC236}">
                <a16:creationId xmlns:a16="http://schemas.microsoft.com/office/drawing/2014/main" id="{5DC215C0-6AC3-202D-2500-0CE9388FC62A}"/>
              </a:ext>
            </a:extLst>
          </p:cNvPr>
          <p:cNvSpPr/>
          <p:nvPr/>
        </p:nvSpPr>
        <p:spPr>
          <a:xfrm>
            <a:off x="6221384" y="3757974"/>
            <a:ext cx="5193204" cy="800372"/>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cent-quatre-vingt-six</a:t>
            </a:r>
          </a:p>
        </p:txBody>
      </p:sp>
      <p:sp>
        <p:nvSpPr>
          <p:cNvPr id="14" name="Bulle narrative : rectangle à coins arrondis 5">
            <a:extLst>
              <a:ext uri="{FF2B5EF4-FFF2-40B4-BE49-F238E27FC236}">
                <a16:creationId xmlns:a16="http://schemas.microsoft.com/office/drawing/2014/main" id="{77DB8EE0-E5E0-945C-9E22-6F71A64835B0}"/>
              </a:ext>
            </a:extLst>
          </p:cNvPr>
          <p:cNvSpPr/>
          <p:nvPr/>
        </p:nvSpPr>
        <p:spPr>
          <a:xfrm>
            <a:off x="6221384" y="4617957"/>
            <a:ext cx="5473364" cy="800372"/>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a:solidFill>
                  <a:schemeClr val="tx1"/>
                </a:solidFill>
                <a:latin typeface="Calibri" panose="020F0502020204030204" pitchFamily="34" charset="0"/>
                <a:ea typeface="Calibri" panose="020F0502020204030204" pitchFamily="34" charset="0"/>
                <a:cs typeface="Calibri" panose="020F0502020204030204" pitchFamily="34" charset="0"/>
              </a:rPr>
              <a:t>cent-quarante-sept</a:t>
            </a:r>
            <a:endPar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Bulle narrative : rectangle à coins arrondis 6">
            <a:extLst>
              <a:ext uri="{FF2B5EF4-FFF2-40B4-BE49-F238E27FC236}">
                <a16:creationId xmlns:a16="http://schemas.microsoft.com/office/drawing/2014/main" id="{FB9DB57C-BF0F-6D04-F210-EC12E76F8D6A}"/>
              </a:ext>
            </a:extLst>
          </p:cNvPr>
          <p:cNvSpPr/>
          <p:nvPr/>
        </p:nvSpPr>
        <p:spPr>
          <a:xfrm>
            <a:off x="6221385" y="5501214"/>
            <a:ext cx="5583622" cy="786744"/>
          </a:xfrm>
          <a:prstGeom prst="wedgeRoundRectCallout">
            <a:avLst>
              <a:gd name="adj1" fmla="val 22696"/>
              <a:gd name="adj2" fmla="val 47834"/>
              <a:gd name="adj3" fmla="val 1666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4400" dirty="0">
                <a:solidFill>
                  <a:schemeClr val="tx1"/>
                </a:solidFill>
                <a:latin typeface="Calibri" panose="020F0502020204030204" pitchFamily="34" charset="0"/>
                <a:ea typeface="Calibri" panose="020F0502020204030204" pitchFamily="34" charset="0"/>
                <a:cs typeface="Calibri" panose="020F0502020204030204" pitchFamily="34" charset="0"/>
              </a:rPr>
              <a:t>cent-soixante-cinq</a:t>
            </a:r>
          </a:p>
        </p:txBody>
      </p:sp>
    </p:spTree>
    <p:extLst>
      <p:ext uri="{BB962C8B-B14F-4D97-AF65-F5344CB8AC3E}">
        <p14:creationId xmlns:p14="http://schemas.microsoft.com/office/powerpoint/2010/main" val="1506985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2"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965771" y="2893281"/>
            <a:ext cx="10849511" cy="4031873"/>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trouve le complément d’un nombre à la dizaine supérieure – Je sais ajouter ou soustraire 20, 30, …, 90 à un nombre</a:t>
            </a:r>
          </a:p>
          <a:p>
            <a:pPr marL="457200" indent="-457200">
              <a:buFont typeface="Wingdings" panose="05000000000000000000" pitchFamily="2" charset="2"/>
              <a:buChar char="è"/>
            </a:pPr>
            <a:r>
              <a:rPr lang="fr-FR" sz="3200" b="1" dirty="0">
                <a:solidFill>
                  <a:schemeClr val="bg1"/>
                </a:solidFill>
              </a:rPr>
              <a:t>Je connais les tables d’addition dans les deux sens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r>
              <a:rPr lang="fr-FR" sz="3200" b="1" dirty="0">
                <a:solidFill>
                  <a:schemeClr val="bg1"/>
                </a:solidFill>
              </a:rPr>
              <a:t> </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CEA4D-56DE-695E-995E-5A074397B250}"/>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F084DE9-3E0F-67A4-857E-F3B0E9968A7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2" name="ZoneTexte 1">
            <a:extLst>
              <a:ext uri="{FF2B5EF4-FFF2-40B4-BE49-F238E27FC236}">
                <a16:creationId xmlns:a16="http://schemas.microsoft.com/office/drawing/2014/main" id="{D6131EA6-2345-2C57-C34C-306FE78F582A}"/>
              </a:ext>
            </a:extLst>
          </p:cNvPr>
          <p:cNvSpPr txBox="1"/>
          <p:nvPr/>
        </p:nvSpPr>
        <p:spPr>
          <a:xfrm>
            <a:off x="711331" y="959545"/>
            <a:ext cx="5266378" cy="584775"/>
          </a:xfrm>
          <a:prstGeom prst="rect">
            <a:avLst/>
          </a:prstGeom>
          <a:noFill/>
        </p:spPr>
        <p:txBody>
          <a:bodyPr wrap="none" rtlCol="0">
            <a:spAutoFit/>
          </a:bodyPr>
          <a:lstStyle/>
          <a:p>
            <a:r>
              <a:rPr lang="fr-FR" sz="3200" dirty="0"/>
              <a:t>Restitue les compléments à 10</a:t>
            </a:r>
          </a:p>
        </p:txBody>
      </p:sp>
      <p:cxnSp>
        <p:nvCxnSpPr>
          <p:cNvPr id="3" name="Connecteur droit 2">
            <a:extLst>
              <a:ext uri="{FF2B5EF4-FFF2-40B4-BE49-F238E27FC236}">
                <a16:creationId xmlns:a16="http://schemas.microsoft.com/office/drawing/2014/main" id="{1861DEDB-D107-6D75-DFBD-984B141FFAB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9" name="ZoneTexte 8">
            <a:extLst>
              <a:ext uri="{FF2B5EF4-FFF2-40B4-BE49-F238E27FC236}">
                <a16:creationId xmlns:a16="http://schemas.microsoft.com/office/drawing/2014/main" id="{A262E6DC-1FDB-2206-A89A-B201A5ACFF09}"/>
              </a:ext>
            </a:extLst>
          </p:cNvPr>
          <p:cNvSpPr txBox="1"/>
          <p:nvPr/>
        </p:nvSpPr>
        <p:spPr>
          <a:xfrm>
            <a:off x="6624276" y="1178620"/>
            <a:ext cx="4108497" cy="584775"/>
          </a:xfrm>
          <a:prstGeom prst="rect">
            <a:avLst/>
          </a:prstGeom>
          <a:noFill/>
        </p:spPr>
        <p:txBody>
          <a:bodyPr wrap="none" rtlCol="0">
            <a:spAutoFit/>
          </a:bodyPr>
          <a:lstStyle/>
          <a:p>
            <a:r>
              <a:rPr lang="fr-FR" sz="3200" dirty="0"/>
              <a:t>Présentation de la fiche</a:t>
            </a:r>
          </a:p>
        </p:txBody>
      </p:sp>
      <p:sp>
        <p:nvSpPr>
          <p:cNvPr id="7" name="ZoneTexte 6">
            <a:extLst>
              <a:ext uri="{FF2B5EF4-FFF2-40B4-BE49-F238E27FC236}">
                <a16:creationId xmlns:a16="http://schemas.microsoft.com/office/drawing/2014/main" id="{8EE8F6B1-7745-5808-B0CB-49B506725525}"/>
              </a:ext>
            </a:extLst>
          </p:cNvPr>
          <p:cNvSpPr txBox="1"/>
          <p:nvPr/>
        </p:nvSpPr>
        <p:spPr>
          <a:xfrm>
            <a:off x="545371" y="1753564"/>
            <a:ext cx="5755622" cy="5016758"/>
          </a:xfrm>
          <a:prstGeom prst="rect">
            <a:avLst/>
          </a:prstGeom>
          <a:noFill/>
        </p:spPr>
        <p:txBody>
          <a:bodyPr wrap="square">
            <a:spAutoFit/>
          </a:bodyPr>
          <a:lstStyle/>
          <a:p>
            <a:r>
              <a:rPr lang="fr-FR" sz="3200" b="1" dirty="0"/>
              <a:t>1/ </a:t>
            </a:r>
            <a:r>
              <a:rPr lang="fr-FR" sz="3200" dirty="0"/>
              <a:t>3 + </a:t>
            </a:r>
            <a:r>
              <a:rPr lang="fr-FR" sz="3200" b="1" dirty="0">
                <a:solidFill>
                  <a:srgbClr val="0070C0"/>
                </a:solidFill>
              </a:rPr>
              <a:t>… </a:t>
            </a:r>
            <a:r>
              <a:rPr lang="fr-FR" sz="3200" dirty="0"/>
              <a:t>= 10 </a:t>
            </a:r>
          </a:p>
          <a:p>
            <a:endParaRPr lang="fr-FR" sz="3200" dirty="0"/>
          </a:p>
          <a:p>
            <a:r>
              <a:rPr lang="fr-FR" sz="3200" b="1" dirty="0"/>
              <a:t>2/ </a:t>
            </a:r>
            <a:r>
              <a:rPr lang="fr-FR" sz="3200" dirty="0"/>
              <a:t>10 – 2 = </a:t>
            </a:r>
            <a:r>
              <a:rPr lang="fr-FR" sz="3200" b="1" dirty="0">
                <a:solidFill>
                  <a:srgbClr val="0070C0"/>
                </a:solidFill>
              </a:rPr>
              <a:t>…</a:t>
            </a:r>
            <a:r>
              <a:rPr lang="fr-FR" sz="3200" dirty="0"/>
              <a:t> </a:t>
            </a:r>
          </a:p>
          <a:p>
            <a:endParaRPr lang="fr-FR" sz="3200" dirty="0"/>
          </a:p>
          <a:p>
            <a:r>
              <a:rPr lang="fr-FR" sz="3200" b="1" dirty="0"/>
              <a:t>3/ </a:t>
            </a:r>
            <a:r>
              <a:rPr lang="fr-FR" sz="3200" b="1" dirty="0">
                <a:solidFill>
                  <a:srgbClr val="0070C0"/>
                </a:solidFill>
              </a:rPr>
              <a:t>…</a:t>
            </a:r>
            <a:r>
              <a:rPr lang="fr-FR" sz="3200" dirty="0"/>
              <a:t> + 4 = 10</a:t>
            </a:r>
          </a:p>
          <a:p>
            <a:r>
              <a:rPr lang="fr-FR" sz="3200" dirty="0"/>
              <a:t> </a:t>
            </a:r>
          </a:p>
          <a:p>
            <a:r>
              <a:rPr lang="fr-FR" sz="3200" b="1" dirty="0"/>
              <a:t>4/ </a:t>
            </a:r>
            <a:r>
              <a:rPr lang="fr-FR" sz="3200" dirty="0"/>
              <a:t>9 + </a:t>
            </a:r>
            <a:r>
              <a:rPr lang="fr-FR" sz="3200" b="1" dirty="0">
                <a:solidFill>
                  <a:srgbClr val="0070C0"/>
                </a:solidFill>
              </a:rPr>
              <a:t>…</a:t>
            </a:r>
            <a:r>
              <a:rPr lang="fr-FR" sz="3200" dirty="0"/>
              <a:t> = 10</a:t>
            </a:r>
          </a:p>
          <a:p>
            <a:r>
              <a:rPr lang="fr-FR" sz="3200" dirty="0"/>
              <a:t> </a:t>
            </a:r>
          </a:p>
          <a:p>
            <a:r>
              <a:rPr lang="fr-FR" sz="3200" b="1" dirty="0"/>
              <a:t>5/ </a:t>
            </a:r>
            <a:r>
              <a:rPr lang="fr-FR" sz="3200" dirty="0"/>
              <a:t>Combien il manque à 5 pour faire 10 ?</a:t>
            </a:r>
          </a:p>
        </p:txBody>
      </p:sp>
      <p:pic>
        <p:nvPicPr>
          <p:cNvPr id="10" name="Image 9">
            <a:extLst>
              <a:ext uri="{FF2B5EF4-FFF2-40B4-BE49-F238E27FC236}">
                <a16:creationId xmlns:a16="http://schemas.microsoft.com/office/drawing/2014/main" id="{0A8DFD5D-AB0D-B165-8E16-816206B8AE6B}"/>
              </a:ext>
            </a:extLst>
          </p:cNvPr>
          <p:cNvPicPr>
            <a:picLocks noChangeAspect="1"/>
          </p:cNvPicPr>
          <p:nvPr/>
        </p:nvPicPr>
        <p:blipFill>
          <a:blip r:embed="rId3"/>
          <a:srcRect t="13596" b="13650"/>
          <a:stretch>
            <a:fillRect/>
          </a:stretch>
        </p:blipFill>
        <p:spPr>
          <a:xfrm>
            <a:off x="5458310" y="154943"/>
            <a:ext cx="1038797" cy="755747"/>
          </a:xfrm>
          <a:prstGeom prst="rect">
            <a:avLst/>
          </a:prstGeom>
        </p:spPr>
      </p:pic>
      <p:pic>
        <p:nvPicPr>
          <p:cNvPr id="11" name="Picture 2" descr="fiche › Pride Mobility France">
            <a:extLst>
              <a:ext uri="{FF2B5EF4-FFF2-40B4-BE49-F238E27FC236}">
                <a16:creationId xmlns:a16="http://schemas.microsoft.com/office/drawing/2014/main" id="{60D71DB5-5B70-C507-13A2-ED49E7E3F9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81257" y="107605"/>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a:extLst>
              <a:ext uri="{FF2B5EF4-FFF2-40B4-BE49-F238E27FC236}">
                <a16:creationId xmlns:a16="http://schemas.microsoft.com/office/drawing/2014/main" id="{E9B3ED2A-D744-0450-F3A5-C44FDC335606}"/>
              </a:ext>
            </a:extLst>
          </p:cNvPr>
          <p:cNvPicPr>
            <a:picLocks noChangeAspect="1"/>
          </p:cNvPicPr>
          <p:nvPr/>
        </p:nvPicPr>
        <p:blipFill>
          <a:blip r:embed="rId5"/>
          <a:stretch>
            <a:fillRect/>
          </a:stretch>
        </p:blipFill>
        <p:spPr>
          <a:xfrm>
            <a:off x="6371555" y="2036763"/>
            <a:ext cx="5181866" cy="3683189"/>
          </a:xfrm>
          <a:prstGeom prst="rect">
            <a:avLst/>
          </a:prstGeom>
        </p:spPr>
      </p:pic>
    </p:spTree>
    <p:extLst>
      <p:ext uri="{BB962C8B-B14F-4D97-AF65-F5344CB8AC3E}">
        <p14:creationId xmlns:p14="http://schemas.microsoft.com/office/powerpoint/2010/main" val="2977017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09BB3-894A-E2C5-5656-323949359811}"/>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EC0C8B2D-5DB1-256C-9375-5BE4D6F08EE9}"/>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2" name="ZoneTexte 1">
            <a:extLst>
              <a:ext uri="{FF2B5EF4-FFF2-40B4-BE49-F238E27FC236}">
                <a16:creationId xmlns:a16="http://schemas.microsoft.com/office/drawing/2014/main" id="{154CA816-BB96-F3C1-F290-E0A2FCC8B60D}"/>
              </a:ext>
            </a:extLst>
          </p:cNvPr>
          <p:cNvSpPr txBox="1"/>
          <p:nvPr/>
        </p:nvSpPr>
        <p:spPr>
          <a:xfrm>
            <a:off x="711331" y="959545"/>
            <a:ext cx="5266378" cy="584775"/>
          </a:xfrm>
          <a:prstGeom prst="rect">
            <a:avLst/>
          </a:prstGeom>
          <a:noFill/>
        </p:spPr>
        <p:txBody>
          <a:bodyPr wrap="none" rtlCol="0">
            <a:spAutoFit/>
          </a:bodyPr>
          <a:lstStyle/>
          <a:p>
            <a:r>
              <a:rPr lang="fr-FR" sz="3200" dirty="0"/>
              <a:t>Restitue les compléments à 10</a:t>
            </a:r>
          </a:p>
        </p:txBody>
      </p:sp>
      <p:cxnSp>
        <p:nvCxnSpPr>
          <p:cNvPr id="3" name="Connecteur droit 2">
            <a:extLst>
              <a:ext uri="{FF2B5EF4-FFF2-40B4-BE49-F238E27FC236}">
                <a16:creationId xmlns:a16="http://schemas.microsoft.com/office/drawing/2014/main" id="{84B90190-3DB7-37BE-ABFE-73BC3590E2C4}"/>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9" name="ZoneTexte 8">
            <a:extLst>
              <a:ext uri="{FF2B5EF4-FFF2-40B4-BE49-F238E27FC236}">
                <a16:creationId xmlns:a16="http://schemas.microsoft.com/office/drawing/2014/main" id="{41A19875-EA86-8D84-F8C4-B02E13E45F87}"/>
              </a:ext>
            </a:extLst>
          </p:cNvPr>
          <p:cNvSpPr txBox="1"/>
          <p:nvPr/>
        </p:nvSpPr>
        <p:spPr>
          <a:xfrm>
            <a:off x="6615398" y="174714"/>
            <a:ext cx="5106244" cy="1077218"/>
          </a:xfrm>
          <a:prstGeom prst="rect">
            <a:avLst/>
          </a:prstGeom>
          <a:noFill/>
        </p:spPr>
        <p:txBody>
          <a:bodyPr wrap="square" rtlCol="0">
            <a:spAutoFit/>
          </a:bodyPr>
          <a:lstStyle/>
          <a:p>
            <a:r>
              <a:rPr lang="fr-FR" sz="3200" dirty="0"/>
              <a:t>Apprends les résultats que tu as du mal à retenir</a:t>
            </a:r>
          </a:p>
        </p:txBody>
      </p:sp>
      <p:sp>
        <p:nvSpPr>
          <p:cNvPr id="7" name="ZoneTexte 6">
            <a:extLst>
              <a:ext uri="{FF2B5EF4-FFF2-40B4-BE49-F238E27FC236}">
                <a16:creationId xmlns:a16="http://schemas.microsoft.com/office/drawing/2014/main" id="{00B1060E-8243-2FA0-7FDC-815DCC67316B}"/>
              </a:ext>
            </a:extLst>
          </p:cNvPr>
          <p:cNvSpPr txBox="1"/>
          <p:nvPr/>
        </p:nvSpPr>
        <p:spPr>
          <a:xfrm>
            <a:off x="545371" y="1753564"/>
            <a:ext cx="5755622" cy="5016758"/>
          </a:xfrm>
          <a:prstGeom prst="rect">
            <a:avLst/>
          </a:prstGeom>
          <a:noFill/>
        </p:spPr>
        <p:txBody>
          <a:bodyPr wrap="square">
            <a:spAutoFit/>
          </a:bodyPr>
          <a:lstStyle/>
          <a:p>
            <a:r>
              <a:rPr lang="fr-FR" sz="3200" b="1" dirty="0"/>
              <a:t>1/ </a:t>
            </a:r>
            <a:r>
              <a:rPr lang="fr-FR" sz="3200" dirty="0"/>
              <a:t>3 + </a:t>
            </a:r>
            <a:r>
              <a:rPr lang="fr-FR" sz="3200" b="1" dirty="0">
                <a:solidFill>
                  <a:srgbClr val="0070C0"/>
                </a:solidFill>
              </a:rPr>
              <a:t>… </a:t>
            </a:r>
            <a:r>
              <a:rPr lang="fr-FR" sz="3200" dirty="0"/>
              <a:t>= 10 </a:t>
            </a:r>
          </a:p>
          <a:p>
            <a:endParaRPr lang="fr-FR" sz="3200" dirty="0"/>
          </a:p>
          <a:p>
            <a:r>
              <a:rPr lang="fr-FR" sz="3200" b="1" dirty="0"/>
              <a:t>2/ </a:t>
            </a:r>
            <a:r>
              <a:rPr lang="fr-FR" sz="3200" dirty="0"/>
              <a:t>10 – 2 = </a:t>
            </a:r>
            <a:r>
              <a:rPr lang="fr-FR" sz="3200" b="1" dirty="0">
                <a:solidFill>
                  <a:srgbClr val="0070C0"/>
                </a:solidFill>
              </a:rPr>
              <a:t>…</a:t>
            </a:r>
            <a:r>
              <a:rPr lang="fr-FR" sz="3200" dirty="0"/>
              <a:t> </a:t>
            </a:r>
          </a:p>
          <a:p>
            <a:endParaRPr lang="fr-FR" sz="3200" dirty="0"/>
          </a:p>
          <a:p>
            <a:r>
              <a:rPr lang="fr-FR" sz="3200" b="1" dirty="0"/>
              <a:t>3/ </a:t>
            </a:r>
            <a:r>
              <a:rPr lang="fr-FR" sz="3200" b="1" dirty="0">
                <a:solidFill>
                  <a:srgbClr val="0070C0"/>
                </a:solidFill>
              </a:rPr>
              <a:t>…</a:t>
            </a:r>
            <a:r>
              <a:rPr lang="fr-FR" sz="3200" dirty="0"/>
              <a:t> + 4 = 10</a:t>
            </a:r>
          </a:p>
          <a:p>
            <a:r>
              <a:rPr lang="fr-FR" sz="3200" dirty="0"/>
              <a:t> </a:t>
            </a:r>
          </a:p>
          <a:p>
            <a:r>
              <a:rPr lang="fr-FR" sz="3200" b="1" dirty="0"/>
              <a:t>4/ </a:t>
            </a:r>
            <a:r>
              <a:rPr lang="fr-FR" sz="3200" dirty="0"/>
              <a:t>9 + </a:t>
            </a:r>
            <a:r>
              <a:rPr lang="fr-FR" sz="3200" b="1" dirty="0">
                <a:solidFill>
                  <a:srgbClr val="0070C0"/>
                </a:solidFill>
              </a:rPr>
              <a:t>…</a:t>
            </a:r>
            <a:r>
              <a:rPr lang="fr-FR" sz="3200" dirty="0"/>
              <a:t> = 10</a:t>
            </a:r>
          </a:p>
          <a:p>
            <a:r>
              <a:rPr lang="fr-FR" sz="3200" dirty="0"/>
              <a:t> </a:t>
            </a:r>
          </a:p>
          <a:p>
            <a:r>
              <a:rPr lang="fr-FR" sz="3200" b="1" dirty="0"/>
              <a:t>5/ </a:t>
            </a:r>
            <a:r>
              <a:rPr lang="fr-FR" sz="3200" dirty="0"/>
              <a:t>Combien il manque à 5 pour faire 10 ?</a:t>
            </a:r>
          </a:p>
        </p:txBody>
      </p:sp>
      <p:pic>
        <p:nvPicPr>
          <p:cNvPr id="10" name="Image 9">
            <a:extLst>
              <a:ext uri="{FF2B5EF4-FFF2-40B4-BE49-F238E27FC236}">
                <a16:creationId xmlns:a16="http://schemas.microsoft.com/office/drawing/2014/main" id="{C468F27D-8672-8B55-F73C-DDD98326419F}"/>
              </a:ext>
            </a:extLst>
          </p:cNvPr>
          <p:cNvPicPr>
            <a:picLocks noChangeAspect="1"/>
          </p:cNvPicPr>
          <p:nvPr/>
        </p:nvPicPr>
        <p:blipFill>
          <a:blip r:embed="rId3"/>
          <a:srcRect t="13596" b="13650"/>
          <a:stretch>
            <a:fillRect/>
          </a:stretch>
        </p:blipFill>
        <p:spPr>
          <a:xfrm>
            <a:off x="5458310" y="154943"/>
            <a:ext cx="1038797" cy="755747"/>
          </a:xfrm>
          <a:prstGeom prst="rect">
            <a:avLst/>
          </a:prstGeom>
        </p:spPr>
      </p:pic>
      <p:pic>
        <p:nvPicPr>
          <p:cNvPr id="6" name="Image 5">
            <a:extLst>
              <a:ext uri="{FF2B5EF4-FFF2-40B4-BE49-F238E27FC236}">
                <a16:creationId xmlns:a16="http://schemas.microsoft.com/office/drawing/2014/main" id="{E6EFA1E5-D0A4-397F-5EBD-2FE6E66BA2AF}"/>
              </a:ext>
            </a:extLst>
          </p:cNvPr>
          <p:cNvPicPr>
            <a:picLocks noChangeAspect="1"/>
          </p:cNvPicPr>
          <p:nvPr/>
        </p:nvPicPr>
        <p:blipFill>
          <a:blip r:embed="rId4"/>
          <a:stretch>
            <a:fillRect/>
          </a:stretch>
        </p:blipFill>
        <p:spPr>
          <a:xfrm>
            <a:off x="7100707" y="1412322"/>
            <a:ext cx="3397425" cy="5016758"/>
          </a:xfrm>
          <a:prstGeom prst="rect">
            <a:avLst/>
          </a:prstGeom>
        </p:spPr>
      </p:pic>
      <p:pic>
        <p:nvPicPr>
          <p:cNvPr id="2050" name="Picture 2" descr="Minuterie de 5 Minutes – 123Timer">
            <a:extLst>
              <a:ext uri="{FF2B5EF4-FFF2-40B4-BE49-F238E27FC236}">
                <a16:creationId xmlns:a16="http://schemas.microsoft.com/office/drawing/2014/main" id="{87DB1AE1-E359-A6F4-5E2B-BA97565BEA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21416" y="2684182"/>
            <a:ext cx="1156324" cy="1156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0599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5F286-9E09-20C0-7BEE-112DDCAB8CF5}"/>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6A24ED29-773A-D41A-1514-16D594372350}"/>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2" name="ZoneTexte 1">
            <a:extLst>
              <a:ext uri="{FF2B5EF4-FFF2-40B4-BE49-F238E27FC236}">
                <a16:creationId xmlns:a16="http://schemas.microsoft.com/office/drawing/2014/main" id="{AC2006A1-FF4B-8A4E-48FC-2A8E8994184A}"/>
              </a:ext>
            </a:extLst>
          </p:cNvPr>
          <p:cNvSpPr txBox="1"/>
          <p:nvPr/>
        </p:nvSpPr>
        <p:spPr>
          <a:xfrm>
            <a:off x="711331" y="959545"/>
            <a:ext cx="5384669" cy="1077218"/>
          </a:xfrm>
          <a:prstGeom prst="rect">
            <a:avLst/>
          </a:prstGeom>
          <a:noFill/>
        </p:spPr>
        <p:txBody>
          <a:bodyPr wrap="square" rtlCol="0">
            <a:spAutoFit/>
          </a:bodyPr>
          <a:lstStyle/>
          <a:p>
            <a:r>
              <a:rPr lang="fr-FR" sz="3200" dirty="0"/>
              <a:t>Donne le résultat des opérations suivantes</a:t>
            </a:r>
          </a:p>
        </p:txBody>
      </p:sp>
      <p:cxnSp>
        <p:nvCxnSpPr>
          <p:cNvPr id="3" name="Connecteur droit 2">
            <a:extLst>
              <a:ext uri="{FF2B5EF4-FFF2-40B4-BE49-F238E27FC236}">
                <a16:creationId xmlns:a16="http://schemas.microsoft.com/office/drawing/2014/main" id="{52561643-EFDD-1D43-482A-E5839351B912}"/>
              </a:ext>
            </a:extLst>
          </p:cNvPr>
          <p:cNvCxnSpPr>
            <a:cxnSpLocks/>
          </p:cNvCxnSpPr>
          <p:nvPr/>
        </p:nvCxnSpPr>
        <p:spPr>
          <a:xfrm>
            <a:off x="6096000" y="2130458"/>
            <a:ext cx="0" cy="4298622"/>
          </a:xfrm>
          <a:prstGeom prst="line">
            <a:avLst/>
          </a:prstGeom>
          <a:ln w="57150"/>
        </p:spPr>
        <p:style>
          <a:lnRef idx="1">
            <a:schemeClr val="dk1"/>
          </a:lnRef>
          <a:fillRef idx="0">
            <a:schemeClr val="dk1"/>
          </a:fillRef>
          <a:effectRef idx="0">
            <a:schemeClr val="dk1"/>
          </a:effectRef>
          <a:fontRef idx="minor">
            <a:schemeClr val="tx1"/>
          </a:fontRef>
        </p:style>
      </p:cxnSp>
      <p:sp>
        <p:nvSpPr>
          <p:cNvPr id="9" name="ZoneTexte 8">
            <a:extLst>
              <a:ext uri="{FF2B5EF4-FFF2-40B4-BE49-F238E27FC236}">
                <a16:creationId xmlns:a16="http://schemas.microsoft.com/office/drawing/2014/main" id="{079A338D-4D8B-313C-A3BA-6D45F78FEE0D}"/>
              </a:ext>
            </a:extLst>
          </p:cNvPr>
          <p:cNvSpPr txBox="1"/>
          <p:nvPr/>
        </p:nvSpPr>
        <p:spPr>
          <a:xfrm>
            <a:off x="6870698" y="374770"/>
            <a:ext cx="4183581" cy="584775"/>
          </a:xfrm>
          <a:prstGeom prst="rect">
            <a:avLst/>
          </a:prstGeom>
          <a:noFill/>
        </p:spPr>
        <p:txBody>
          <a:bodyPr wrap="none" rtlCol="0">
            <a:spAutoFit/>
          </a:bodyPr>
          <a:lstStyle/>
          <a:p>
            <a:r>
              <a:rPr lang="fr-FR" sz="3200" dirty="0"/>
              <a:t>S’interroger en binômes</a:t>
            </a:r>
          </a:p>
        </p:txBody>
      </p:sp>
      <p:sp>
        <p:nvSpPr>
          <p:cNvPr id="7" name="ZoneTexte 6">
            <a:extLst>
              <a:ext uri="{FF2B5EF4-FFF2-40B4-BE49-F238E27FC236}">
                <a16:creationId xmlns:a16="http://schemas.microsoft.com/office/drawing/2014/main" id="{9097530A-7D53-F735-04AF-BB1DA933E9BA}"/>
              </a:ext>
            </a:extLst>
          </p:cNvPr>
          <p:cNvSpPr txBox="1"/>
          <p:nvPr/>
        </p:nvSpPr>
        <p:spPr>
          <a:xfrm>
            <a:off x="1025842" y="2359025"/>
            <a:ext cx="3679721" cy="4031873"/>
          </a:xfrm>
          <a:prstGeom prst="rect">
            <a:avLst/>
          </a:prstGeom>
          <a:noFill/>
        </p:spPr>
        <p:txBody>
          <a:bodyPr wrap="square">
            <a:spAutoFit/>
          </a:bodyPr>
          <a:lstStyle/>
          <a:p>
            <a:r>
              <a:rPr lang="fr-FR" sz="3200" b="1" dirty="0"/>
              <a:t>1/ </a:t>
            </a:r>
            <a:r>
              <a:rPr lang="fr-FR" sz="3200" dirty="0"/>
              <a:t>1 D + 1 D = </a:t>
            </a:r>
            <a:r>
              <a:rPr lang="fr-FR" sz="3200" b="1" dirty="0">
                <a:solidFill>
                  <a:srgbClr val="0070C0"/>
                </a:solidFill>
              </a:rPr>
              <a:t>… </a:t>
            </a:r>
            <a:endParaRPr lang="fr-FR" sz="3200" dirty="0"/>
          </a:p>
          <a:p>
            <a:endParaRPr lang="fr-FR" sz="3200" dirty="0"/>
          </a:p>
          <a:p>
            <a:r>
              <a:rPr lang="fr-FR" sz="3200" b="1" dirty="0"/>
              <a:t>2/ </a:t>
            </a:r>
            <a:r>
              <a:rPr lang="fr-FR" sz="3200" dirty="0"/>
              <a:t>2 D + 1 D = </a:t>
            </a:r>
            <a:r>
              <a:rPr lang="fr-FR" sz="3200" b="1" dirty="0">
                <a:solidFill>
                  <a:srgbClr val="0070C0"/>
                </a:solidFill>
              </a:rPr>
              <a:t>… </a:t>
            </a:r>
            <a:endParaRPr lang="fr-FR" sz="3200" dirty="0"/>
          </a:p>
          <a:p>
            <a:endParaRPr lang="fr-FR" sz="3200" dirty="0"/>
          </a:p>
          <a:p>
            <a:r>
              <a:rPr lang="fr-FR" sz="3200" b="1" dirty="0"/>
              <a:t>3/ </a:t>
            </a:r>
            <a:r>
              <a:rPr lang="fr-FR" sz="3200" dirty="0"/>
              <a:t>1 D + 3 D = </a:t>
            </a:r>
            <a:r>
              <a:rPr lang="fr-FR" sz="3200" b="1" dirty="0">
                <a:solidFill>
                  <a:srgbClr val="0070C0"/>
                </a:solidFill>
              </a:rPr>
              <a:t>… </a:t>
            </a:r>
            <a:endParaRPr lang="fr-FR" sz="3200" dirty="0"/>
          </a:p>
          <a:p>
            <a:r>
              <a:rPr lang="fr-FR" sz="3200" dirty="0"/>
              <a:t> </a:t>
            </a:r>
          </a:p>
          <a:p>
            <a:r>
              <a:rPr lang="fr-FR" sz="3200" b="1" dirty="0"/>
              <a:t>4/ </a:t>
            </a:r>
            <a:r>
              <a:rPr lang="fr-FR" sz="3200" dirty="0"/>
              <a:t>2 D + 2 D = </a:t>
            </a:r>
            <a:r>
              <a:rPr lang="fr-FR" sz="3200" b="1" dirty="0">
                <a:solidFill>
                  <a:srgbClr val="0070C0"/>
                </a:solidFill>
              </a:rPr>
              <a:t>… </a:t>
            </a:r>
            <a:endParaRPr lang="fr-FR" sz="3200" dirty="0"/>
          </a:p>
          <a:p>
            <a:endParaRPr lang="fr-FR" sz="3200" dirty="0"/>
          </a:p>
        </p:txBody>
      </p:sp>
      <p:pic>
        <p:nvPicPr>
          <p:cNvPr id="10" name="Image 9">
            <a:extLst>
              <a:ext uri="{FF2B5EF4-FFF2-40B4-BE49-F238E27FC236}">
                <a16:creationId xmlns:a16="http://schemas.microsoft.com/office/drawing/2014/main" id="{FE3D5BB1-FBF3-C093-C1E2-9ED2261F6D00}"/>
              </a:ext>
            </a:extLst>
          </p:cNvPr>
          <p:cNvPicPr>
            <a:picLocks noChangeAspect="1"/>
          </p:cNvPicPr>
          <p:nvPr/>
        </p:nvPicPr>
        <p:blipFill>
          <a:blip r:embed="rId3"/>
          <a:srcRect t="13596" b="13650"/>
          <a:stretch>
            <a:fillRect/>
          </a:stretch>
        </p:blipFill>
        <p:spPr>
          <a:xfrm>
            <a:off x="836403" y="187961"/>
            <a:ext cx="1038797" cy="755747"/>
          </a:xfrm>
          <a:prstGeom prst="rect">
            <a:avLst/>
          </a:prstGeom>
        </p:spPr>
      </p:pic>
      <p:pic>
        <p:nvPicPr>
          <p:cNvPr id="11" name="Image 10">
            <a:extLst>
              <a:ext uri="{FF2B5EF4-FFF2-40B4-BE49-F238E27FC236}">
                <a16:creationId xmlns:a16="http://schemas.microsoft.com/office/drawing/2014/main" id="{D04F42C4-E078-A070-8458-A67D4C1BC8FE}"/>
              </a:ext>
            </a:extLst>
          </p:cNvPr>
          <p:cNvPicPr>
            <a:picLocks noChangeAspect="1"/>
          </p:cNvPicPr>
          <p:nvPr/>
        </p:nvPicPr>
        <p:blipFill>
          <a:blip r:embed="rId4"/>
          <a:stretch>
            <a:fillRect/>
          </a:stretch>
        </p:blipFill>
        <p:spPr>
          <a:xfrm>
            <a:off x="6371555" y="2036763"/>
            <a:ext cx="5181866" cy="3683189"/>
          </a:xfrm>
          <a:prstGeom prst="rect">
            <a:avLst/>
          </a:prstGeom>
        </p:spPr>
      </p:pic>
      <p:pic>
        <p:nvPicPr>
          <p:cNvPr id="12" name="Picture 2" descr="fiche › Pride Mobility France">
            <a:extLst>
              <a:ext uri="{FF2B5EF4-FFF2-40B4-BE49-F238E27FC236}">
                <a16:creationId xmlns:a16="http://schemas.microsoft.com/office/drawing/2014/main" id="{F0A3FC31-148A-E567-CA20-84BD4ED041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81257" y="107605"/>
            <a:ext cx="1144327" cy="1144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864775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14825</TotalTime>
  <Words>1643</Words>
  <Application>Microsoft Office PowerPoint</Application>
  <PresentationFormat>Grand écran</PresentationFormat>
  <Paragraphs>184</Paragraphs>
  <Slides>20</Slides>
  <Notes>16</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20</vt:i4>
      </vt:variant>
    </vt:vector>
  </HeadingPairs>
  <TitlesOfParts>
    <vt:vector size="26" baseType="lpstr">
      <vt:lpstr>Arial</vt:lpstr>
      <vt:lpstr>Calibri</vt:lpstr>
      <vt:lpstr>Calibri Light</vt:lpstr>
      <vt:lpstr>KG Turning Tables</vt:lpstr>
      <vt:lpstr>Wingdings</vt:lpstr>
      <vt:lpstr>Thème Office</vt:lpstr>
      <vt:lpstr>PERIODE 2  séance 38</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323</cp:revision>
  <dcterms:created xsi:type="dcterms:W3CDTF">2018-07-28T07:30:27Z</dcterms:created>
  <dcterms:modified xsi:type="dcterms:W3CDTF">2025-10-28T09:48:04Z</dcterms:modified>
</cp:coreProperties>
</file>